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CD032F"/>
    <a:srgbClr val="FFFFFF"/>
    <a:srgbClr val="FFCF00"/>
    <a:srgbClr val="D02424"/>
    <a:srgbClr val="FF0202"/>
    <a:srgbClr val="CD0920"/>
    <a:srgbClr val="CF1F26"/>
    <a:srgbClr val="CC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autoAdjust="0" sz="14995"/>
    <p:restoredTop autoAdjust="0" sz="90167"/>
  </p:normalViewPr>
  <p:slideViewPr>
    <p:cSldViewPr snapToGrid="0" snapToObjects="1">
      <p:cViewPr varScale="1">
        <p:scale>
          <a:sx d="100" n="113"/>
          <a:sy d="100" n="113"/>
        </p:scale>
        <p:origin x="614" y="91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2008" cy="72008"/>
</p:viewPr>
</file>

<file path=ppt/_rels/presentation.xml.rels><?xml version="1.0" encoding="UTF-8" standalone="yes"?><Relationships xmlns="http://schemas.openxmlformats.org/package/2006/relationships"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7EFE03B8-8587-BF4F-89E6-570C0395D67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E23B6AED-8BEB-8943-BDE2-D858AFF3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0862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4572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/>
              <a:t>Please insert</a:t>
            </a:r>
            <a:r>
              <a:rPr baseline="0" dirty="0" lang="en-US"/>
              <a:t> session title, your name and your </a:t>
            </a:r>
            <a:r>
              <a:rPr baseline="0" dirty="0" err="1" lang="en-US"/>
              <a:t>organisation</a:t>
            </a:r>
            <a:r>
              <a:rPr baseline="0" dirty="0" lang="en-US"/>
              <a:t>/club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E23B6AED-8BEB-8943-BDE2-D858AFF39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8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dirty="0"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9FC5BE1B-E70F-49BC-BF5F-0094E564EBF1}" type="slidenum">
              <a:rPr altLang="en-GB" lang="en-GB" smtClean="0">
                <a:uFillTx/>
              </a:rPr>
              <a:t>2</a:t>
            </a:fld>
            <a:endParaRPr altLang="en-GB" dirty="0" lang="en-GB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/>
              <a:t>This pitch has been locked and ca</a:t>
            </a:r>
            <a:r>
              <a:rPr baseline="0" dirty="0" lang="en-US"/>
              <a:t>n not be moved or resized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E23B6AED-8BEB-8943-BDE2-D858AFF39D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/>
              <a:t>This pitch has been locked and ca</a:t>
            </a:r>
            <a:r>
              <a:rPr baseline="0" dirty="0" lang="en-US"/>
              <a:t>n not be moved or resized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E23B6AED-8BEB-8943-BDE2-D858AFF39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l" defTabSz="457200" eaLnBrk="1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lang="en-US"/>
              <a:t>The</a:t>
            </a:r>
            <a:r>
              <a:rPr baseline="0" dirty="0" lang="en-US"/>
              <a:t> size and orientation of this pitch can be changed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E23B6AED-8BEB-8943-BDE2-D858AFF39D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3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l" defTabSz="457200" eaLnBrk="1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lang="en-US"/>
              <a:t>The</a:t>
            </a:r>
            <a:r>
              <a:rPr baseline="0" dirty="0" lang="en-US"/>
              <a:t> size and orientation of this pitch can be changed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E23B6AED-8BEB-8943-BDE2-D858AFF39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en-GB" dirty="0" lang="en-GB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061A6B4B-B889-4747-ABC0-53987F21F651}" type="slidenum">
              <a:rPr altLang="en-GB" lang="en-GB" smtClean="0">
                <a:solidFill>
                  <a:prstClr val="black"/>
                </a:solidFill>
              </a:rPr>
              <a:pPr/>
              <a:t>11</a:t>
            </a:fld>
            <a:endParaRPr altLang="en-GB"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en-GB" dirty="0" lang="en-GB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061A6B4B-B889-4747-ABC0-53987F21F651}" type="slidenum">
              <a:rPr altLang="en-GB" lang="en-GB" smtClean="0">
                <a:uFillTx/>
              </a:rPr>
              <a:t>12</a:t>
            </a:fld>
            <a:endParaRPr altLang="en-GB" lang="en-GB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2" Target="../media/image2.emf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/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en-GB"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154781"/>
            <a:ext cx="2057400" cy="3290888"/>
          </a:xfrm>
        </p:spPr>
        <p:txBody>
          <a:bodyPr numCol="1" vert="eaVert"/>
          <a:lstStyle/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154781"/>
            <a:ext cx="6019800" cy="3290888"/>
          </a:xfrm>
        </p:spPr>
        <p:txBody>
          <a:bodyPr numCol="1" vert="eaVert"/>
          <a:lstStyle/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2" y="1200304"/>
            <a:ext cx="4038600" cy="3394010"/>
          </a:xfrm>
          <a:prstGeom prst="rect">
            <a:avLst/>
          </a:prstGeom>
        </p:spPr>
        <p:txBody>
          <a:bodyPr bIns="45712" lIns="91425" numCol="1" rIns="91425" tIns="45712"/>
          <a:lstStyle>
            <a:lvl1pPr indent="0" marL="0">
              <a:buNone/>
              <a:defRPr sz="2100">
                <a:solidFill>
                  <a:srgbClr val="011E41"/>
                </a:solidFill>
              </a:defRPr>
            </a:lvl1pPr>
            <a:lvl2pPr algn="l" indent="0" marL="342842">
              <a:buNone/>
              <a:defRPr sz="1800">
                <a:solidFill>
                  <a:srgbClr val="011E41"/>
                </a:solidFill>
              </a:defRPr>
            </a:lvl2pPr>
            <a:lvl3pPr algn="l" indent="0" marL="685682">
              <a:buNone/>
              <a:defRPr sz="1500">
                <a:solidFill>
                  <a:srgbClr val="011E41"/>
                </a:solidFill>
              </a:defRPr>
            </a:lvl3pPr>
            <a:lvl4pPr algn="l">
              <a:defRPr sz="1350">
                <a:solidFill>
                  <a:srgbClr val="011E41"/>
                </a:solidFill>
              </a:defRPr>
            </a:lvl4pPr>
            <a:lvl5pPr algn="l">
              <a:defRPr sz="1350">
                <a:solidFill>
                  <a:srgbClr val="011E4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altLang="en-GB" dirty="0" lang="en-GB"/>
              <a:t>Click to edit Master text styles</a:t>
            </a:r>
          </a:p>
          <a:p>
            <a:pPr lvl="1"/>
            <a:r>
              <a:rPr altLang="en-GB" dirty="0" lang="en-GB"/>
              <a:t>Second level</a:t>
            </a:r>
          </a:p>
          <a:p>
            <a:pPr lvl="2"/>
            <a:r>
              <a:rPr altLang="en-GB" dirty="0" lang="en-GB"/>
              <a:t>Third level</a:t>
            </a:r>
          </a:p>
          <a:p>
            <a:pPr lvl="3"/>
            <a:r>
              <a:rPr altLang="en-GB" dirty="0" lang="en-GB"/>
              <a:t>Fourth level</a:t>
            </a:r>
          </a:p>
          <a:p>
            <a:pPr lvl="4"/>
            <a:r>
              <a:rPr altLang="en-GB" dirty="0" lang="en-GB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hasCustomPrompt="1" idx="2" sz="half"/>
          </p:nvPr>
        </p:nvSpPr>
        <p:spPr>
          <a:xfrm>
            <a:off x="4648202" y="1200304"/>
            <a:ext cx="4038600" cy="3394010"/>
          </a:xfrm>
          <a:prstGeom prst="rect">
            <a:avLst/>
          </a:prstGeom>
        </p:spPr>
        <p:txBody>
          <a:bodyPr bIns="45712" lIns="91425" numCol="1" rIns="91425" tIns="45712"/>
          <a:lstStyle>
            <a:lvl1pPr indent="0" marL="0">
              <a:buNone/>
              <a:defRPr sz="2100"/>
            </a:lvl1pPr>
            <a:lvl2pPr indent="0" marL="0">
              <a:buNone/>
              <a:defRPr sz="2100">
                <a:solidFill>
                  <a:srgbClr val="011E41"/>
                </a:solidFill>
              </a:defRPr>
            </a:lvl2pPr>
            <a:lvl3pPr indent="0" marL="0">
              <a:buNone/>
              <a:defRPr sz="1800">
                <a:solidFill>
                  <a:srgbClr val="011E41"/>
                </a:solidFill>
              </a:defRPr>
            </a:lvl3pPr>
            <a:lvl4pPr indent="0" marL="0">
              <a:buNone/>
              <a:defRPr sz="1500">
                <a:solidFill>
                  <a:srgbClr val="011E41"/>
                </a:solidFill>
              </a:defRPr>
            </a:lvl4pPr>
            <a:lvl5pPr indent="0" marL="0">
              <a:buNone/>
              <a:defRPr sz="1350">
                <a:solidFill>
                  <a:srgbClr val="011E4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1"/>
            <a:r>
              <a:rPr altLang="en-GB" dirty="0" lang="en-GB"/>
              <a:t>Second level</a:t>
            </a:r>
          </a:p>
          <a:p>
            <a:pPr lvl="2"/>
            <a:r>
              <a:rPr altLang="en-GB" dirty="0" lang="en-GB"/>
              <a:t>Third level</a:t>
            </a:r>
          </a:p>
          <a:p>
            <a:pPr lvl="3"/>
            <a:r>
              <a:rPr altLang="en-GB" dirty="0" lang="en-GB"/>
              <a:t>Fourth level</a:t>
            </a:r>
          </a:p>
          <a:p>
            <a:pPr lvl="4"/>
            <a:r>
              <a:rPr altLang="en-GB" dirty="0" lang="en-GB"/>
              <a:t>Fifth level</a:t>
            </a:r>
            <a:endParaRPr dirty="0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0" sz="half"/>
          </p:nvPr>
        </p:nvSpPr>
        <p:spPr>
          <a:xfrm>
            <a:off x="467546" y="363591"/>
            <a:ext cx="8208912" cy="828060"/>
          </a:xfrm>
          <a:prstGeom prst="rect">
            <a:avLst/>
          </a:prstGeom>
        </p:spPr>
        <p:txBody>
          <a:bodyPr bIns="45712" lIns="91425" numCol="1" rIns="91425" tIns="45712"/>
          <a:lstStyle>
            <a:lvl1pPr indent="0" marL="0">
              <a:buNone/>
              <a:defRPr b="1" i="0" sz="2400">
                <a:solidFill>
                  <a:srgbClr val="011E41"/>
                </a:solidFill>
                <a:latin typeface="FS Jack"/>
              </a:defRPr>
            </a:lvl1pPr>
            <a:lvl2pPr algn="l" indent="0" marL="342842">
              <a:buNone/>
              <a:defRPr sz="1800"/>
            </a:lvl2pPr>
            <a:lvl3pPr algn="l" indent="0" marL="685682">
              <a:buNone/>
              <a:defRPr sz="1500"/>
            </a:lvl3pPr>
            <a:lvl4pPr algn="l">
              <a:defRPr sz="1350"/>
            </a:lvl4pPr>
            <a:lvl5pPr algn="l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altLang="en-GB" dirty="0" lang="en-GB"/>
              <a:t>Click to edit Master text styles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69093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18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 sz="1350">
              <a:uFillTx/>
            </a:endParaRPr>
          </a:p>
        </p:txBody>
      </p:sp>
      <p:pic>
        <p:nvPicPr>
          <p:cNvPr descr="FA_FORALL_Primary_4C_RGB.emf" id="5" name="Picture 4"/>
          <p:cNvPicPr>
            <a:picLocks noChangeAspect="1"/>
          </p:cNvPicPr>
          <p:nvPr userDrawn="1"/>
        </p:nvPicPr>
        <p:blipFill>
          <a:blip cstate="email" r:embed="rId2"/>
          <a:stretch>
            <a:fillRect/>
          </a:stretch>
        </p:blipFill>
        <p:spPr>
          <a:xfrm>
            <a:off x="8273665" y="4306432"/>
            <a:ext cx="489261" cy="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1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1" sz="half"/>
          </p:nvPr>
        </p:nvSpPr>
        <p:spPr>
          <a:xfrm>
            <a:off x="251520" y="4418448"/>
            <a:ext cx="2448272" cy="288032"/>
          </a:xfrm>
          <a:prstGeom prst="rect">
            <a:avLst/>
          </a:prstGeom>
        </p:spPr>
        <p:txBody>
          <a:bodyPr bIns="0" lIns="0" numCol="1" rIns="0" tIns="0" wrap="none"/>
          <a:lstStyle>
            <a:lvl1pPr algn="l" indent="0" marL="0">
              <a:lnSpc>
                <a:spcPts val="1725"/>
              </a:lnSpc>
              <a:spcBef>
                <a:spcPts val="161"/>
              </a:spcBef>
              <a:spcAft>
                <a:spcPts val="0"/>
              </a:spcAft>
              <a:buNone/>
              <a:defRPr b="0" baseline="0" i="0" sz="1342">
                <a:solidFill>
                  <a:srgbClr val="011E41"/>
                </a:solidFill>
                <a:uFillTx/>
                <a:latin typeface="FS Jack"/>
              </a:defRPr>
            </a:lvl1pPr>
            <a:lvl2pPr algn="l" indent="0" marL="438135">
              <a:buNone/>
              <a:defRPr sz="2300">
                <a:uFillTx/>
              </a:defRPr>
            </a:lvl2pPr>
            <a:lvl3pPr algn="l" indent="0" marL="876270">
              <a:buNone/>
              <a:defRPr sz="1917">
                <a:uFillTx/>
              </a:defRPr>
            </a:lvl3pPr>
            <a:lvl4pPr algn="l">
              <a:defRPr sz="1725">
                <a:uFillTx/>
              </a:defRPr>
            </a:lvl4pPr>
            <a:lvl5pPr algn="l">
              <a:defRPr sz="1725"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0"/>
            <a:r>
              <a:rPr altLang="en-GB" dirty="0" lang="en-GB">
                <a:uFillTx/>
              </a:rPr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sz="half"/>
          </p:nvPr>
        </p:nvSpPr>
        <p:spPr>
          <a:xfrm>
            <a:off x="251520" y="4778488"/>
            <a:ext cx="2448272" cy="288032"/>
          </a:xfrm>
          <a:prstGeom prst="rect">
            <a:avLst/>
          </a:prstGeom>
        </p:spPr>
        <p:txBody>
          <a:bodyPr bIns="0" lIns="0" numCol="1" rIns="0" tIns="0" wrap="none"/>
          <a:lstStyle>
            <a:lvl1pPr algn="l" indent="0" marL="0">
              <a:lnSpc>
                <a:spcPts val="1725"/>
              </a:lnSpc>
              <a:spcBef>
                <a:spcPts val="161"/>
              </a:spcBef>
              <a:spcAft>
                <a:spcPts val="0"/>
              </a:spcAft>
              <a:buNone/>
              <a:defRPr b="1" baseline="0" i="0" sz="1342">
                <a:solidFill>
                  <a:srgbClr val="011E41"/>
                </a:solidFill>
                <a:uFillTx/>
                <a:latin typeface="FS Jack"/>
              </a:defRPr>
            </a:lvl1pPr>
            <a:lvl2pPr algn="l" indent="0" marL="438135">
              <a:buNone/>
              <a:defRPr sz="2300">
                <a:uFillTx/>
              </a:defRPr>
            </a:lvl2pPr>
            <a:lvl3pPr algn="l" indent="0" marL="876270">
              <a:buNone/>
              <a:defRPr sz="1917">
                <a:uFillTx/>
              </a:defRPr>
            </a:lvl3pPr>
            <a:lvl4pPr algn="l">
              <a:defRPr sz="1725">
                <a:uFillTx/>
              </a:defRPr>
            </a:lvl4pPr>
            <a:lvl5pPr algn="l">
              <a:defRPr sz="1725"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0"/>
            <a:r>
              <a:rPr altLang="en-GB" dirty="0" lang="en-GB">
                <a:uFillTx/>
              </a:rPr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sz="half"/>
          </p:nvPr>
        </p:nvSpPr>
        <p:spPr>
          <a:xfrm>
            <a:off x="6444208" y="4418448"/>
            <a:ext cx="2448272" cy="288032"/>
          </a:xfrm>
          <a:prstGeom prst="rect">
            <a:avLst/>
          </a:prstGeom>
        </p:spPr>
        <p:txBody>
          <a:bodyPr bIns="0" lIns="0" numCol="1" rIns="0" tIns="0" wrap="none"/>
          <a:lstStyle>
            <a:lvl1pPr algn="r" indent="0" marL="0">
              <a:lnSpc>
                <a:spcPts val="1725"/>
              </a:lnSpc>
              <a:spcBef>
                <a:spcPts val="161"/>
              </a:spcBef>
              <a:spcAft>
                <a:spcPts val="0"/>
              </a:spcAft>
              <a:buNone/>
              <a:defRPr b="0" baseline="0" i="0" sz="1342">
                <a:solidFill>
                  <a:srgbClr val="011E41"/>
                </a:solidFill>
                <a:uFillTx/>
                <a:latin typeface="FS Jack"/>
              </a:defRPr>
            </a:lvl1pPr>
            <a:lvl2pPr algn="l" indent="0" marL="438135">
              <a:buNone/>
              <a:defRPr sz="2300">
                <a:uFillTx/>
              </a:defRPr>
            </a:lvl2pPr>
            <a:lvl3pPr algn="l" indent="0" marL="876270">
              <a:buNone/>
              <a:defRPr sz="1917">
                <a:uFillTx/>
              </a:defRPr>
            </a:lvl3pPr>
            <a:lvl4pPr algn="l">
              <a:defRPr sz="1725">
                <a:uFillTx/>
              </a:defRPr>
            </a:lvl4pPr>
            <a:lvl5pPr algn="l">
              <a:defRPr sz="1725"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0"/>
            <a:r>
              <a:rPr altLang="en-GB" dirty="0" lang="en-GB">
                <a:uFillTx/>
              </a:rPr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sz="half"/>
          </p:nvPr>
        </p:nvSpPr>
        <p:spPr>
          <a:xfrm>
            <a:off x="6444208" y="4778488"/>
            <a:ext cx="2448272" cy="288032"/>
          </a:xfrm>
          <a:prstGeom prst="rect">
            <a:avLst/>
          </a:prstGeom>
        </p:spPr>
        <p:txBody>
          <a:bodyPr bIns="0" lIns="0" numCol="1" rIns="0" tIns="0" wrap="none"/>
          <a:lstStyle>
            <a:lvl1pPr algn="r" indent="0" marL="0">
              <a:lnSpc>
                <a:spcPts val="1725"/>
              </a:lnSpc>
              <a:spcBef>
                <a:spcPts val="161"/>
              </a:spcBef>
              <a:spcAft>
                <a:spcPts val="0"/>
              </a:spcAft>
              <a:buNone/>
              <a:defRPr b="1" baseline="0" i="0" sz="1342">
                <a:solidFill>
                  <a:srgbClr val="011E41"/>
                </a:solidFill>
                <a:uFillTx/>
                <a:latin typeface="FS Jack"/>
              </a:defRPr>
            </a:lvl1pPr>
            <a:lvl2pPr algn="l" indent="0" marL="438135">
              <a:buNone/>
              <a:defRPr sz="2300">
                <a:uFillTx/>
              </a:defRPr>
            </a:lvl2pPr>
            <a:lvl3pPr algn="l" indent="0" marL="876270">
              <a:buNone/>
              <a:defRPr sz="1917">
                <a:uFillTx/>
              </a:defRPr>
            </a:lvl3pPr>
            <a:lvl4pPr algn="l">
              <a:defRPr sz="1725">
                <a:uFillTx/>
              </a:defRPr>
            </a:lvl4pPr>
            <a:lvl5pPr algn="l">
              <a:defRPr sz="1725"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0"/>
            <a:r>
              <a:rPr altLang="en-GB" dirty="0" lang="en-GB">
                <a:uFillTx/>
              </a:rPr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sz="half"/>
          </p:nvPr>
        </p:nvSpPr>
        <p:spPr>
          <a:xfrm>
            <a:off x="467544" y="169974"/>
            <a:ext cx="8208912" cy="864096"/>
          </a:xfrm>
          <a:prstGeom prst="rect">
            <a:avLst/>
          </a:prstGeom>
        </p:spPr>
        <p:txBody>
          <a:bodyPr bIns="0" lIns="0" numCol="1" rIns="0" tIns="0"/>
          <a:lstStyle>
            <a:lvl1pPr algn="ctr" indent="0" marL="0">
              <a:lnSpc>
                <a:spcPts val="3392"/>
              </a:lnSpc>
              <a:spcBef>
                <a:spcPts val="0"/>
              </a:spcBef>
              <a:spcAft>
                <a:spcPts val="0"/>
              </a:spcAft>
              <a:buNone/>
              <a:defRPr b="1" i="0" sz="3067">
                <a:solidFill>
                  <a:srgbClr val="011E41"/>
                </a:solidFill>
                <a:uFillTx/>
                <a:latin typeface="FS Jack"/>
              </a:defRPr>
            </a:lvl1pPr>
            <a:lvl2pPr algn="l" indent="0" marL="438135">
              <a:buNone/>
              <a:defRPr sz="2300">
                <a:uFillTx/>
              </a:defRPr>
            </a:lvl2pPr>
            <a:lvl3pPr algn="l" indent="0" marL="876270">
              <a:buNone/>
              <a:defRPr sz="1917">
                <a:uFillTx/>
              </a:defRPr>
            </a:lvl3pPr>
            <a:lvl4pPr algn="l">
              <a:defRPr sz="1725">
                <a:uFillTx/>
              </a:defRPr>
            </a:lvl4pPr>
            <a:lvl5pPr algn="l">
              <a:defRPr sz="1725"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0"/>
            <a:r>
              <a:rPr altLang="en-GB" dirty="0" lang="en-GB">
                <a:uFillTx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56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2" y="1200303"/>
            <a:ext cx="4038600" cy="3394009"/>
          </a:xfrm>
          <a:prstGeom prst="rect">
            <a:avLst/>
          </a:prstGeom>
        </p:spPr>
        <p:txBody>
          <a:bodyPr bIns="45712" lIns="91425" numCol="1" rIns="91425" tIns="45712"/>
          <a:lstStyle>
            <a:lvl1pPr indent="0" marL="0">
              <a:buNone/>
              <a:defRPr sz="2683">
                <a:solidFill>
                  <a:srgbClr val="011E41"/>
                </a:solidFill>
                <a:uFillTx/>
              </a:defRPr>
            </a:lvl1pPr>
            <a:lvl2pPr algn="l" indent="0" marL="438060">
              <a:buNone/>
              <a:defRPr sz="2300">
                <a:solidFill>
                  <a:srgbClr val="011E41"/>
                </a:solidFill>
                <a:uFillTx/>
              </a:defRPr>
            </a:lvl2pPr>
            <a:lvl3pPr algn="l" indent="0" marL="876119">
              <a:buNone/>
              <a:defRPr sz="1917">
                <a:solidFill>
                  <a:srgbClr val="011E41"/>
                </a:solidFill>
                <a:uFillTx/>
              </a:defRPr>
            </a:lvl3pPr>
            <a:lvl4pPr algn="l">
              <a:defRPr sz="1725">
                <a:solidFill>
                  <a:srgbClr val="011E41"/>
                </a:solidFill>
                <a:uFillTx/>
              </a:defRPr>
            </a:lvl4pPr>
            <a:lvl5pPr algn="l">
              <a:defRPr sz="1725">
                <a:solidFill>
                  <a:srgbClr val="011E41"/>
                </a:solidFill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0"/>
            <a:r>
              <a:rPr altLang="en-GB" dirty="0" lang="en-GB">
                <a:uFillTx/>
              </a:rPr>
              <a:t>Click to edit Master text styles</a:t>
            </a:r>
          </a:p>
          <a:p>
            <a:pPr lvl="1"/>
            <a:r>
              <a:rPr altLang="en-GB" dirty="0" lang="en-GB">
                <a:uFillTx/>
              </a:rPr>
              <a:t>Second level</a:t>
            </a:r>
          </a:p>
          <a:p>
            <a:pPr lvl="2"/>
            <a:r>
              <a:rPr altLang="en-GB" dirty="0" lang="en-GB">
                <a:uFillTx/>
              </a:rPr>
              <a:t>Third level</a:t>
            </a:r>
          </a:p>
          <a:p>
            <a:pPr lvl="3"/>
            <a:r>
              <a:rPr altLang="en-GB" dirty="0" lang="en-GB">
                <a:uFillTx/>
              </a:rPr>
              <a:t>Fourth level</a:t>
            </a:r>
          </a:p>
          <a:p>
            <a:pPr lvl="4"/>
            <a:r>
              <a:rPr altLang="en-GB" dirty="0" lang="en-GB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hasCustomPrompt="1" idx="2" sz="half"/>
          </p:nvPr>
        </p:nvSpPr>
        <p:spPr>
          <a:xfrm>
            <a:off x="4648202" y="1200303"/>
            <a:ext cx="4038600" cy="3394009"/>
          </a:xfrm>
          <a:prstGeom prst="rect">
            <a:avLst/>
          </a:prstGeom>
        </p:spPr>
        <p:txBody>
          <a:bodyPr bIns="45712" lIns="91425" numCol="1" rIns="91425" tIns="45712"/>
          <a:lstStyle>
            <a:lvl1pPr indent="0" marL="0">
              <a:buNone/>
              <a:defRPr sz="2683">
                <a:uFillTx/>
              </a:defRPr>
            </a:lvl1pPr>
            <a:lvl2pPr indent="0" marL="0">
              <a:buNone/>
              <a:defRPr sz="2683">
                <a:solidFill>
                  <a:srgbClr val="011E41"/>
                </a:solidFill>
                <a:uFillTx/>
              </a:defRPr>
            </a:lvl2pPr>
            <a:lvl3pPr indent="0" marL="0">
              <a:buNone/>
              <a:defRPr sz="2300">
                <a:solidFill>
                  <a:srgbClr val="011E41"/>
                </a:solidFill>
                <a:uFillTx/>
              </a:defRPr>
            </a:lvl3pPr>
            <a:lvl4pPr indent="0" marL="0">
              <a:buNone/>
              <a:defRPr sz="1917">
                <a:solidFill>
                  <a:srgbClr val="011E41"/>
                </a:solidFill>
                <a:uFillTx/>
              </a:defRPr>
            </a:lvl4pPr>
            <a:lvl5pPr indent="0" marL="0">
              <a:buNone/>
              <a:defRPr sz="1725">
                <a:solidFill>
                  <a:srgbClr val="011E41"/>
                </a:solidFill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1"/>
            <a:r>
              <a:rPr altLang="en-GB" dirty="0" lang="en-GB">
                <a:uFillTx/>
              </a:rPr>
              <a:t>Second level</a:t>
            </a:r>
          </a:p>
          <a:p>
            <a:pPr lvl="2"/>
            <a:r>
              <a:rPr altLang="en-GB" dirty="0" lang="en-GB">
                <a:uFillTx/>
              </a:rPr>
              <a:t>Third level</a:t>
            </a:r>
          </a:p>
          <a:p>
            <a:pPr lvl="3"/>
            <a:r>
              <a:rPr altLang="en-GB" dirty="0" lang="en-GB">
                <a:uFillTx/>
              </a:rPr>
              <a:t>Fourth level</a:t>
            </a:r>
          </a:p>
          <a:p>
            <a:pPr lvl="4"/>
            <a:r>
              <a:rPr altLang="en-GB" dirty="0" lang="en-GB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 sz="half"/>
          </p:nvPr>
        </p:nvSpPr>
        <p:spPr>
          <a:xfrm>
            <a:off x="467546" y="363591"/>
            <a:ext cx="8208912" cy="828060"/>
          </a:xfrm>
          <a:prstGeom prst="rect">
            <a:avLst/>
          </a:prstGeom>
        </p:spPr>
        <p:txBody>
          <a:bodyPr bIns="45712" lIns="91425" numCol="1" rIns="91425" tIns="45712"/>
          <a:lstStyle>
            <a:lvl1pPr indent="0" marL="0">
              <a:buNone/>
              <a:defRPr b="1" i="0" sz="3067">
                <a:solidFill>
                  <a:srgbClr val="011E41"/>
                </a:solidFill>
                <a:uFillTx/>
                <a:latin typeface="FS Jack"/>
              </a:defRPr>
            </a:lvl1pPr>
            <a:lvl2pPr algn="l" indent="0" marL="438060">
              <a:buNone/>
              <a:defRPr sz="2300">
                <a:uFillTx/>
              </a:defRPr>
            </a:lvl2pPr>
            <a:lvl3pPr algn="l" indent="0" marL="876119">
              <a:buNone/>
              <a:defRPr sz="1917">
                <a:uFillTx/>
              </a:defRPr>
            </a:lvl3pPr>
            <a:lvl4pPr algn="l">
              <a:defRPr sz="1725">
                <a:uFillTx/>
              </a:defRPr>
            </a:lvl4pPr>
            <a:lvl5pPr algn="l">
              <a:defRPr sz="1725">
                <a:uFillTx/>
              </a:defRPr>
            </a:lvl5pPr>
            <a:lvl6pPr>
              <a:defRPr sz="1725">
                <a:uFillTx/>
              </a:defRPr>
            </a:lvl6pPr>
            <a:lvl7pPr>
              <a:defRPr sz="1725">
                <a:uFillTx/>
              </a:defRPr>
            </a:lvl7pPr>
            <a:lvl8pPr>
              <a:defRPr sz="1725">
                <a:uFillTx/>
              </a:defRPr>
            </a:lvl8pPr>
            <a:lvl9pPr>
              <a:defRPr sz="1725">
                <a:uFillTx/>
              </a:defRPr>
            </a:lvl9pPr>
          </a:lstStyle>
          <a:p>
            <a:pPr lvl="0"/>
            <a:r>
              <a:rPr altLang="en-GB" dirty="0" lang="en-GB">
                <a:uFillTx/>
              </a:rPr>
              <a:t>Click to edit Master text styles</a:t>
            </a:r>
            <a:endParaRPr dirty="0"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973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180035"/>
            <a:ext cx="7772400" cy="1125140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GB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151335"/>
            <a:ext cx="4040188" cy="47982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GB"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6" y="1151335"/>
            <a:ext cx="4041775" cy="47982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GB"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GB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7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GB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8832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7" Target="../slideLayouts/slideLayout15.xml" Type="http://schemas.openxmlformats.org/officeDocument/2006/relationships/slideLayout"/><Relationship Id="rId16" Target="../slideLayouts/slideLayout14.xml" Type="http://schemas.openxmlformats.org/officeDocument/2006/relationships/slideLayout"/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jp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altLang="en-GB"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altLang="en-GB" lang="en-GB"/>
              <a:t>Click to edit Master text styles</a:t>
            </a:r>
          </a:p>
          <a:p>
            <a:pPr lvl="1"/>
            <a:r>
              <a:rPr altLang="en-GB" lang="en-GB"/>
              <a:t>Second level</a:t>
            </a:r>
          </a:p>
          <a:p>
            <a:pPr lvl="2"/>
            <a:r>
              <a:rPr altLang="en-GB" lang="en-GB"/>
              <a:t>Third level</a:t>
            </a:r>
          </a:p>
          <a:p>
            <a:pPr lvl="3"/>
            <a:r>
              <a:rPr altLang="en-GB" lang="en-GB"/>
              <a:t>Fourth level</a:t>
            </a:r>
          </a:p>
          <a:p>
            <a:pPr lvl="4"/>
            <a:r>
              <a:rPr altLang="en-GB"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03D8-67B4-B744-BBDD-272974793F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88F9-105A-5041-855D-AE62CCA1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8643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15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27.png" Type="http://schemas.openxmlformats.org/officeDocument/2006/relationships/image"/><Relationship Id="rId3" Target="../media/image26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4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9" Target="../media/image11.png" Type="http://schemas.openxmlformats.org/officeDocument/2006/relationships/image"/><Relationship Id="rId8" Target="../media/image10.jpeg" Type="http://schemas.openxmlformats.org/officeDocument/2006/relationships/image"/><Relationship Id="rId7" Target="../media/image9.emf" Type="http://schemas.openxmlformats.org/officeDocument/2006/relationships/image"/><Relationship Id="rId6" Target="../media/image8.emf" Type="http://schemas.openxmlformats.org/officeDocument/2006/relationships/image"/><Relationship Id="rId5" Target="../media/image7.emf" Type="http://schemas.openxmlformats.org/officeDocument/2006/relationships/image"/><Relationship Id="rId4" Target="../media/image6.emf" Type="http://schemas.openxmlformats.org/officeDocument/2006/relationships/image"/><Relationship Id="rId3" Target="../media/image5.pn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5" Target="../media/image4.png" Type="http://schemas.openxmlformats.org/officeDocument/2006/relationships/image"/><Relationship Id="rId14" Target="../media/image22.emf" Type="http://schemas.openxmlformats.org/officeDocument/2006/relationships/image"/><Relationship Id="rId13" Target="../media/image21.emf" Type="http://schemas.openxmlformats.org/officeDocument/2006/relationships/image"/><Relationship Id="rId12" Target="../media/image20.emf" Type="http://schemas.openxmlformats.org/officeDocument/2006/relationships/image"/><Relationship Id="rId11" Target="../media/image19.emf" Type="http://schemas.openxmlformats.org/officeDocument/2006/relationships/image"/><Relationship Id="rId10" Target="../media/image18.emf" Type="http://schemas.openxmlformats.org/officeDocument/2006/relationships/image"/><Relationship Id="rId9" Target="../media/image17.emf" Type="http://schemas.openxmlformats.org/officeDocument/2006/relationships/image"/><Relationship Id="rId8" Target="../media/image16.emf" Type="http://schemas.openxmlformats.org/officeDocument/2006/relationships/image"/><Relationship Id="rId7" Target="../media/image15.emf" Type="http://schemas.openxmlformats.org/officeDocument/2006/relationships/image"/><Relationship Id="rId6" Target="../media/image14.emf" Type="http://schemas.openxmlformats.org/officeDocument/2006/relationships/image"/><Relationship Id="rId5" Target="../media/image13.emf" Type="http://schemas.openxmlformats.org/officeDocument/2006/relationships/image"/><Relationship Id="rId4" Target="../media/image6.emf" Type="http://schemas.openxmlformats.org/officeDocument/2006/relationships/image"/><Relationship Id="rId3" Target="../media/image12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6" Target="../media/image10.jpeg" Type="http://schemas.openxmlformats.org/officeDocument/2006/relationships/image"/><Relationship Id="rId15" Target="../media/image23.png" Type="http://schemas.openxmlformats.org/officeDocument/2006/relationships/image"/><Relationship Id="rId14" Target="../media/image4.png" Type="http://schemas.openxmlformats.org/officeDocument/2006/relationships/image"/><Relationship Id="rId13" Target="../media/image22.emf" Type="http://schemas.openxmlformats.org/officeDocument/2006/relationships/image"/><Relationship Id="rId12" Target="../media/image21.emf" Type="http://schemas.openxmlformats.org/officeDocument/2006/relationships/image"/><Relationship Id="rId11" Target="../media/image20.emf" Type="http://schemas.openxmlformats.org/officeDocument/2006/relationships/image"/><Relationship Id="rId10" Target="../media/image19.emf" Type="http://schemas.openxmlformats.org/officeDocument/2006/relationships/image"/><Relationship Id="rId9" Target="../media/image17.emf" Type="http://schemas.openxmlformats.org/officeDocument/2006/relationships/image"/><Relationship Id="rId8" Target="../media/image16.emf" Type="http://schemas.openxmlformats.org/officeDocument/2006/relationships/image"/><Relationship Id="rId7" Target="../media/image15.emf" Type="http://schemas.openxmlformats.org/officeDocument/2006/relationships/image"/><Relationship Id="rId6" Target="../media/image14.emf" Type="http://schemas.openxmlformats.org/officeDocument/2006/relationships/image"/><Relationship Id="rId5" Target="../media/image13.emf" Type="http://schemas.openxmlformats.org/officeDocument/2006/relationships/image"/><Relationship Id="rId4" Target="../media/image6.emf" Type="http://schemas.openxmlformats.org/officeDocument/2006/relationships/image"/><Relationship Id="rId3" Target="../media/image12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6" Target="../media/image23.png" Type="http://schemas.openxmlformats.org/officeDocument/2006/relationships/image"/><Relationship Id="rId15" Target="../media/image10.jpeg" Type="http://schemas.openxmlformats.org/officeDocument/2006/relationships/image"/><Relationship Id="rId14" Target="../media/image22.emf" Type="http://schemas.openxmlformats.org/officeDocument/2006/relationships/image"/><Relationship Id="rId13" Target="../media/image20.emf" Type="http://schemas.openxmlformats.org/officeDocument/2006/relationships/image"/><Relationship Id="rId12" Target="../media/image14.emf" Type="http://schemas.openxmlformats.org/officeDocument/2006/relationships/image"/><Relationship Id="rId11" Target="../media/image13.emf" Type="http://schemas.openxmlformats.org/officeDocument/2006/relationships/image"/><Relationship Id="rId10" Target="../media/image19.emf" Type="http://schemas.openxmlformats.org/officeDocument/2006/relationships/image"/><Relationship Id="rId9" Target="../media/image21.emf" Type="http://schemas.openxmlformats.org/officeDocument/2006/relationships/image"/><Relationship Id="rId8" Target="../media/image4.png" Type="http://schemas.openxmlformats.org/officeDocument/2006/relationships/image"/><Relationship Id="rId7" Target="../media/image16.emf" Type="http://schemas.openxmlformats.org/officeDocument/2006/relationships/image"/><Relationship Id="rId6" Target="../media/image17.emf" Type="http://schemas.openxmlformats.org/officeDocument/2006/relationships/image"/><Relationship Id="rId5" Target="../media/image15.emf" Type="http://schemas.openxmlformats.org/officeDocument/2006/relationships/image"/><Relationship Id="rId4" Target="../media/image6.emf" Type="http://schemas.openxmlformats.org/officeDocument/2006/relationships/image"/><Relationship Id="rId3" Target="../media/image5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6" Target="../media/image13.emf" Type="http://schemas.openxmlformats.org/officeDocument/2006/relationships/image"/><Relationship Id="rId15" Target="../media/image24.png" Type="http://schemas.openxmlformats.org/officeDocument/2006/relationships/image"/><Relationship Id="rId14" Target="../media/image23.png" Type="http://schemas.openxmlformats.org/officeDocument/2006/relationships/image"/><Relationship Id="rId13" Target="../media/image14.emf" Type="http://schemas.openxmlformats.org/officeDocument/2006/relationships/image"/><Relationship Id="rId12" Target="../media/image22.emf" Type="http://schemas.openxmlformats.org/officeDocument/2006/relationships/image"/><Relationship Id="rId11" Target="../media/image20.emf" Type="http://schemas.openxmlformats.org/officeDocument/2006/relationships/image"/><Relationship Id="rId10" Target="../media/image19.emf" Type="http://schemas.openxmlformats.org/officeDocument/2006/relationships/image"/><Relationship Id="rId9" Target="../media/image21.emf" Type="http://schemas.openxmlformats.org/officeDocument/2006/relationships/image"/><Relationship Id="rId8" Target="../media/image16.emf" Type="http://schemas.openxmlformats.org/officeDocument/2006/relationships/image"/><Relationship Id="rId7" Target="../media/image17.emf" Type="http://schemas.openxmlformats.org/officeDocument/2006/relationships/image"/><Relationship Id="rId6" Target="../media/image15.emf" Type="http://schemas.openxmlformats.org/officeDocument/2006/relationships/image"/><Relationship Id="rId5" Target="../media/image4.png" Type="http://schemas.openxmlformats.org/officeDocument/2006/relationships/image"/><Relationship Id="rId4" Target="../media/image6.emf" Type="http://schemas.openxmlformats.org/officeDocument/2006/relationships/image"/><Relationship Id="rId3" Target="../media/image5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1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3244" y="64222"/>
            <a:ext cx="6434477" cy="39211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baseline="30000" dirty="0" lang="en-GB">
                <a:solidFill>
                  <a:srgbClr val="00B0F0"/>
                </a:solidFill>
                <a:latin typeface="Arial"/>
                <a:cs typeface="Arial"/>
              </a:rPr>
              <a:t>Topic title: Creating attacking opportunities from last third throw in part 1 </a:t>
            </a:r>
            <a:endParaRPr altLang="en-GB" baseline="30000" dirty="0" lang="en-GB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803" y="383562"/>
            <a:ext cx="5700016" cy="4297534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bg1"/>
            </a:solidFill>
          </a:ln>
        </p:spPr>
        <p:txBody>
          <a:bodyPr bIns="144000" lIns="144000" numCol="1" rIns="144000" rtlCol="0" tIns="14400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GB" b="1" baseline="30000" dirty="0" i="1" lang="en-GB" sz="1400" u="sng">
                <a:solidFill>
                  <a:schemeClr val="bg1"/>
                </a:solidFill>
                <a:latin typeface="Arial"/>
                <a:cs typeface="Arial"/>
              </a:rPr>
              <a:t>Who: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Primary Players: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Individual –  No# 3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Primary Unit – No’s. #6, #3, #8, #10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Secondary Unit – No’s. #9, #11</a:t>
            </a:r>
          </a:p>
          <a:p>
            <a:pPr>
              <a:lnSpc>
                <a:spcPct val="110000"/>
              </a:lnSpc>
            </a:pPr>
            <a:endParaRPr altLang="en-GB" b="1" baseline="30000" dirty="0" i="1" lang="en-GB" sz="1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 u="sng">
                <a:solidFill>
                  <a:schemeClr val="bg1"/>
                </a:solidFill>
                <a:latin typeface="Arial"/>
                <a:cs typeface="Arial"/>
              </a:rPr>
              <a:t>What: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Focus on keeping possession from the throw and seeing where and how we can attack from this position.</a:t>
            </a:r>
          </a:p>
          <a:p>
            <a:pPr>
              <a:lnSpc>
                <a:spcPct val="110000"/>
              </a:lnSpc>
            </a:pPr>
            <a:endParaRPr altLang="en-GB" b="1" baseline="30000" dirty="0" i="1" lang="en-GB" sz="1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 u="sng">
                <a:solidFill>
                  <a:schemeClr val="bg1"/>
                </a:solidFill>
                <a:latin typeface="Arial"/>
                <a:cs typeface="Arial"/>
              </a:rPr>
              <a:t>When: 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Attacking through throw ins, in possession and when we are at a numerical advantage in final third.</a:t>
            </a:r>
          </a:p>
          <a:p>
            <a:pPr>
              <a:lnSpc>
                <a:spcPct val="110000"/>
              </a:lnSpc>
            </a:pPr>
            <a:endParaRPr altLang="en-GB" b="1" baseline="30000" dirty="0" i="1" lang="en-GB" sz="1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 u="sng">
                <a:solidFill>
                  <a:schemeClr val="bg1"/>
                </a:solidFill>
                <a:latin typeface="Arial"/>
                <a:cs typeface="Arial"/>
              </a:rPr>
              <a:t>Where: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Pitch Zones 1,2,3,4,5,6,7,8,9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 u="sng">
                <a:solidFill>
                  <a:schemeClr val="bg1"/>
                </a:solidFill>
                <a:latin typeface="Arial"/>
                <a:cs typeface="Arial"/>
              </a:rPr>
              <a:t>How:</a:t>
            </a: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Attack v defence with multiple outcomes working predominantly with securing the ball from a throw and creating attacking opportunities </a:t>
            </a:r>
          </a:p>
          <a:p>
            <a:pPr>
              <a:lnSpc>
                <a:spcPct val="110000"/>
              </a:lnSpc>
            </a:pPr>
            <a:r>
              <a:rPr b="1" sz="1000" u="sng">
                <a:solidFill>
                  <a:srgbClr val="FFFFFF"/>
                </a:solidFill>
                <a:latin typeface="Arial"/>
              </a:rPr>
              <a:t>Why:</a:t>
            </a:r>
            <a:endParaRPr altLang="en-GB" b="1" baseline="30000" dirty="0" i="1" lang="en-GB" sz="1400" u="sng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I want my players and team to be better at keeping the ball from throw ins and learning attacking pictures and opportunities.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6569" y="1284722"/>
            <a:ext cx="2811666" cy="1519533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bg1"/>
            </a:solidFill>
          </a:ln>
        </p:spPr>
        <p:txBody>
          <a:bodyPr bIns="144000" lIns="144000" numCol="1" rIns="144000" rtlCol="0" tIns="14400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Principles of play ( In Possession)</a:t>
            </a:r>
          </a:p>
          <a:p>
            <a:pPr indent="-285750" marL="285750">
              <a:lnSpc>
                <a:spcPct val="110000"/>
              </a:lnSpc>
              <a:buFont charset="0" panose="020B0604020202020204" pitchFamily="34" typeface="Arial"/>
              <a:buChar char="•"/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Creativity</a:t>
            </a:r>
          </a:p>
          <a:p>
            <a:pPr indent="-285750" marL="285750">
              <a:lnSpc>
                <a:spcPct val="110000"/>
              </a:lnSpc>
              <a:buFont charset="0" panose="020B0604020202020204" pitchFamily="34" typeface="Arial"/>
              <a:buChar char="•"/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Support</a:t>
            </a:r>
          </a:p>
          <a:p>
            <a:pPr indent="-285750" marL="285750">
              <a:lnSpc>
                <a:spcPct val="110000"/>
              </a:lnSpc>
              <a:buFont charset="0" panose="020B0604020202020204" pitchFamily="34" typeface="Arial"/>
              <a:buChar char="•"/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Movement</a:t>
            </a:r>
          </a:p>
          <a:p>
            <a:pPr indent="-285750" marL="285750">
              <a:lnSpc>
                <a:spcPct val="110000"/>
              </a:lnSpc>
              <a:buFont charset="0" panose="020B0604020202020204" pitchFamily="34" typeface="Arial"/>
              <a:buChar char="•"/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Create space</a:t>
            </a:r>
          </a:p>
          <a:p>
            <a:pPr indent="-285750" marL="285750">
              <a:lnSpc>
                <a:spcPct val="110000"/>
              </a:lnSpc>
              <a:buFont charset="0" panose="020B0604020202020204" pitchFamily="34" typeface="Arial"/>
              <a:buChar char="•"/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Penetration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2234" y="4702406"/>
            <a:ext cx="9193221" cy="413979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bg1"/>
            </a:solidFill>
          </a:ln>
        </p:spPr>
        <p:txBody>
          <a:bodyPr bIns="144000" lIns="144000" numCol="1" rIns="144000" rtlCol="0" tIns="14400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GB" b="1" baseline="30000" dirty="0" i="1" lang="en-GB" sz="1400">
                <a:solidFill>
                  <a:schemeClr val="bg1"/>
                </a:solidFill>
                <a:latin typeface="Arial"/>
                <a:cs typeface="Arial"/>
              </a:rPr>
              <a:t>Intended Learning Outcome: I want my players to keep possession from the throw and understand where and when we create outnumbered pictures. </a:t>
            </a:r>
            <a:endParaRPr altLang="en-GB" baseline="30000" dirty="0" lang="en-GB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7796" y="2972746"/>
            <a:ext cx="2822524" cy="1584874"/>
          </a:xfrm>
          <a:prstGeom prst="rect">
            <a:avLst/>
          </a:prstGeom>
          <a:solidFill>
            <a:srgbClr val="1B6482">
              <a:alpha val="20000"/>
            </a:srgbClr>
          </a:solidFill>
          <a:ln>
            <a:solidFill>
              <a:schemeClr val="bg1"/>
            </a:solidFill>
          </a:ln>
        </p:spPr>
        <p:txBody>
          <a:bodyPr bIns="144000" lIns="144000" numCol="1" rIns="144000" rtlCol="0" tIns="144000" wrap="square">
            <a:spAutoFit/>
          </a:bodyPr>
          <a:lstStyle/>
          <a:p>
            <a:pPr>
              <a:lnSpc>
                <a:spcPct val="110000"/>
              </a:lnSpc>
            </a:pPr>
            <a:r>
              <a:rPr dirty="0" lang="en-US" sz="1100" u="sng">
                <a:solidFill>
                  <a:schemeClr val="bg1"/>
                </a:solidFill>
                <a:cs typeface="Arial"/>
              </a:rPr>
              <a:t>Key Factors:</a:t>
            </a:r>
          </a:p>
          <a:p>
            <a:pPr>
              <a:lnSpc>
                <a:spcPct val="110000"/>
              </a:lnSpc>
            </a:pPr>
            <a:r>
              <a:rPr dirty="0" lang="en-US" sz="1100">
                <a:solidFill>
                  <a:schemeClr val="bg1"/>
                </a:solidFill>
                <a:cs typeface="Arial"/>
              </a:rPr>
              <a:t>Reaction/set up from throw</a:t>
            </a:r>
          </a:p>
          <a:p>
            <a:pPr>
              <a:lnSpc>
                <a:spcPct val="110000"/>
              </a:lnSpc>
            </a:pPr>
            <a:r>
              <a:rPr dirty="0" lang="en-US" sz="1100">
                <a:solidFill>
                  <a:schemeClr val="bg1"/>
                </a:solidFill>
                <a:cs typeface="Arial"/>
              </a:rPr>
              <a:t>Receiving ball from throw</a:t>
            </a:r>
          </a:p>
          <a:p>
            <a:pPr>
              <a:lnSpc>
                <a:spcPct val="110000"/>
              </a:lnSpc>
            </a:pPr>
            <a:r>
              <a:rPr dirty="0" lang="en-US" sz="1100">
                <a:solidFill>
                  <a:schemeClr val="bg1"/>
                </a:solidFill>
                <a:cs typeface="Arial"/>
              </a:rPr>
              <a:t>Throw in technique</a:t>
            </a:r>
          </a:p>
          <a:p>
            <a:pPr>
              <a:lnSpc>
                <a:spcPct val="110000"/>
              </a:lnSpc>
            </a:pPr>
            <a:r>
              <a:rPr dirty="0" lang="en-US" sz="1100">
                <a:solidFill>
                  <a:schemeClr val="bg1"/>
                </a:solidFill>
                <a:cs typeface="Arial"/>
              </a:rPr>
              <a:t>Keeping possession</a:t>
            </a:r>
          </a:p>
          <a:p>
            <a:pPr>
              <a:lnSpc>
                <a:spcPct val="110000"/>
              </a:lnSpc>
            </a:pPr>
            <a:r>
              <a:rPr dirty="0" lang="en-US" sz="1100">
                <a:solidFill>
                  <a:schemeClr val="bg1"/>
                </a:solidFill>
                <a:cs typeface="Arial"/>
              </a:rPr>
              <a:t>Creating overloads</a:t>
            </a:r>
          </a:p>
          <a:p>
            <a:pPr>
              <a:lnSpc>
                <a:spcPct val="110000"/>
              </a:lnSpc>
            </a:pPr>
            <a:r>
              <a:rPr dirty="0" lang="en-US" sz="1100">
                <a:solidFill>
                  <a:schemeClr val="bg1"/>
                </a:solidFill>
                <a:cs typeface="Arial"/>
              </a:rPr>
              <a:t>Creating chances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7DC13-29D7-457D-A85F-A43147A5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426" y="236635"/>
            <a:ext cx="1176720" cy="10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1469630" y="984635"/>
            <a:ext cx="6204742" cy="897065"/>
          </a:xfrm>
          <a:prstGeom prst="rect">
            <a:avLst/>
          </a:prstGeom>
        </p:spPr>
        <p:txBody>
          <a:bodyPr anchor="t" numCol="1"/>
          <a:lstStyle>
            <a:lvl1pPr algn="l" defTabSz="457200" eaLnBrk="1" fontAlgn="base" hangingPunct="1" indent="-342900" marL="342900" rtl="0"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kern="1200" sz="3200">
                <a:solidFill>
                  <a:schemeClr val="tx1"/>
                </a:solidFill>
                <a:uFillTx/>
                <a:latin typeface="+mn-lt"/>
                <a:ea charset="0" typeface="ＭＳ Ｐゴシック"/>
                <a:cs charset="0" typeface="ＭＳ Ｐゴシック"/>
              </a:defRPr>
            </a:lvl1pPr>
            <a:lvl2pPr algn="l" defTabSz="457200" eaLnBrk="1" fontAlgn="base" hangingPunct="1" indent="-285750" marL="742950" rtl="0"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kern="1200" sz="28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2pPr>
            <a:lvl3pPr algn="l" defTabSz="457200" eaLnBrk="1" fontAlgn="base" hangingPunct="1" indent="-228600" marL="1143000" rtl="0"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kern="1200" sz="24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3pPr>
            <a:lvl4pPr algn="l" defTabSz="457200" eaLnBrk="1" fontAlgn="base" hangingPunct="1" indent="-228600" marL="1600200" rtl="0"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kern="1200" sz="20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4pPr>
            <a:lvl5pPr algn="l" defTabSz="457200" eaLnBrk="1" fontAlgn="base" hangingPunct="1" indent="-228600" marL="2057400" rtl="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kern="1200" sz="20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endParaRPr altLang="en-GB" b="1" dirty="0" lang="en-GB" sz="3067">
              <a:solidFill>
                <a:srgbClr val="011E41"/>
              </a:solidFill>
              <a:effectLst>
                <a:reflection algn="bl" blurRad="6350" dir="5400000" dist="29997" endA="300" endPos="50000" rotWithShape="0" stA="50000" sy="-100000"/>
              </a:effectLst>
              <a:latin typeface="FS Jack"/>
              <a:ea typeface="ＭＳ Ｐゴシック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 sz="half"/>
          </p:nvPr>
        </p:nvSpPr>
        <p:spPr>
          <a:xfrm>
            <a:off x="554370" y="169508"/>
            <a:ext cx="7866571" cy="1980450"/>
          </a:xfrm>
        </p:spPr>
        <p:txBody>
          <a:bodyPr anchor="t" bIns="43806" lIns="87612" numCol="1" rIns="87612" rtlCol="0" tIns="43806" vert="horz">
            <a:normAutofit/>
          </a:bodyPr>
          <a:lstStyle/>
          <a:p>
            <a:pPr algn="ctr">
              <a:spcAft>
                <a:spcPct val="0"/>
              </a:spcAft>
            </a:pPr>
            <a:r>
              <a:rPr altLang="en-GB" dirty="0" lang="en-GB" sz="3200">
                <a:solidFill>
                  <a:schemeClr val="bg1"/>
                </a:solidFill>
              </a:rPr>
              <a:t>Title:</a:t>
            </a:r>
            <a:r>
              <a:rPr dirty="0" lang="en-US" sz="3200">
                <a:solidFill>
                  <a:schemeClr val="bg1"/>
                </a:solidFill>
              </a:rPr>
              <a:t>Coach a team to improve their ability to attack from a throw in inside the final third.</a:t>
            </a:r>
            <a:endParaRPr altLang="en-GB" dirty="0" lang="en-GB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61024" y="1258610"/>
            <a:ext cx="7592618" cy="3126558"/>
          </a:xfrm>
          <a:prstGeom prst="rect">
            <a:avLst/>
          </a:prstGeom>
          <a:noFill/>
        </p:spPr>
        <p:txBody>
          <a:bodyPr anchor="t" anchorCtr="0" bIns="43813" compatLnSpc="1" forceAA="0" fromWordArt="0" horzOverflow="overflow" lIns="87627" numCol="1" rIns="87627" rot="0" rtlCol="0" spcFirstLastPara="0" tIns="43813" vert="horz" vertOverflow="overflow" wrap="square">
            <a:prstTxWarp prst="textNoShape">
              <a:avLst/>
            </a:prstTxWarp>
            <a:spAutoFit/>
          </a:bodyPr>
          <a:lstStyle/>
          <a:p>
            <a:endParaRPr dirty="0" lang="en-US" sz="767">
              <a:solidFill>
                <a:schemeClr val="bg1"/>
              </a:solidFill>
              <a:cs typeface="Calibri"/>
            </a:endParaRPr>
          </a:p>
          <a:p>
            <a:r>
              <a:rPr dirty="0" lang="en-US" sz="1725">
                <a:solidFill>
                  <a:srgbClr val="FFFF00"/>
                </a:solidFill>
                <a:cs typeface="Calibri"/>
              </a:rPr>
              <a:t>Tactical considerations: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Anticipate a transition/turnover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Create opportunities in behind the </a:t>
            </a:r>
            <a:r>
              <a:rPr dirty="0" err="1" lang="en-US" sz="1725">
                <a:solidFill>
                  <a:schemeClr val="bg1"/>
                </a:solidFill>
                <a:cs typeface="Calibri"/>
              </a:rPr>
              <a:t>defence</a:t>
            </a:r>
            <a:r>
              <a:rPr dirty="0" lang="en-US" sz="1725">
                <a:solidFill>
                  <a:schemeClr val="bg1"/>
                </a:solidFill>
                <a:cs typeface="Calibri"/>
              </a:rPr>
              <a:t>, create space (maintain, exploit)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Create overloads 3v2 (picture 2)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Decision making of individual, movement and creativity.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Attacking players – speed, direction, player or space. (body position to receive)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Force play towards the goal.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Goal keepers positioning, Looking to see if to high or to one side.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Timing off movement (create, maintain, exploit space) and support with speed. 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React quickly and attack once in possession (Don’t forget security behind the ball)</a:t>
            </a:r>
          </a:p>
        </p:txBody>
      </p:sp>
    </p:spTree>
    <p:extLst>
      <p:ext uri="{BB962C8B-B14F-4D97-AF65-F5344CB8AC3E}">
        <p14:creationId xmlns:p14="http://schemas.microsoft.com/office/powerpoint/2010/main" val="246295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7"/>
          <p:cNvSpPr txBox="1">
            <a:spLocks/>
          </p:cNvSpPr>
          <p:nvPr/>
        </p:nvSpPr>
        <p:spPr>
          <a:xfrm>
            <a:off x="1655676" y="4641900"/>
            <a:ext cx="4482498" cy="282264"/>
          </a:xfrm>
          <a:prstGeom prst="rect">
            <a:avLst/>
          </a:prstGeom>
        </p:spPr>
        <p:txBody>
          <a:bodyPr numCol="1"/>
          <a:lstStyle>
            <a:lvl1pPr algn="l" defTabSz="457200" eaLnBrk="0" fontAlgn="base" hangingPunct="0" indent="0" marL="0" rtl="0">
              <a:spcBef>
                <a:spcPct val="20000"/>
              </a:spcBef>
              <a:spcAft>
                <a:spcPct val="0"/>
              </a:spcAft>
              <a:buFont charset="0" typeface="Arial"/>
              <a:buNone/>
              <a:defRPr b="1" i="0" kern="1200" sz="3200">
                <a:solidFill>
                  <a:srgbClr val="011E41"/>
                </a:solidFill>
                <a:latin typeface="FS Jack"/>
                <a:ea charset="0" typeface="ＭＳ Ｐゴシック"/>
                <a:cs charset="0" typeface="ＭＳ Ｐゴシック"/>
              </a:defRPr>
            </a:lvl1pPr>
            <a:lvl2pPr algn="l" defTabSz="457200" eaLnBrk="0" fontAlgn="base" hangingPunct="0" indent="0" marL="457200" rtl="0">
              <a:spcBef>
                <a:spcPct val="20000"/>
              </a:spcBef>
              <a:spcAft>
                <a:spcPct val="0"/>
              </a:spcAft>
              <a:buFont charset="0" typeface="Arial"/>
              <a:buNone/>
              <a:defRPr kern="1200" sz="2400">
                <a:solidFill>
                  <a:schemeClr val="tx1"/>
                </a:solidFill>
                <a:latin typeface="+mn-lt"/>
                <a:ea charset="0" typeface="ＭＳ Ｐゴシック"/>
                <a:cs typeface="+mn-cs"/>
              </a:defRPr>
            </a:lvl2pPr>
            <a:lvl3pPr algn="l" defTabSz="457200" eaLnBrk="0" fontAlgn="base" hangingPunct="0" indent="0" marL="914400" rtl="0">
              <a:spcBef>
                <a:spcPct val="20000"/>
              </a:spcBef>
              <a:spcAft>
                <a:spcPct val="0"/>
              </a:spcAft>
              <a:buFont charset="0" typeface="Arial"/>
              <a:buNone/>
              <a:defRPr kern="1200" sz="2000">
                <a:solidFill>
                  <a:schemeClr val="tx1"/>
                </a:solidFill>
                <a:latin typeface="+mn-lt"/>
                <a:ea charset="0" typeface="ＭＳ Ｐゴシック"/>
                <a:cs typeface="+mn-cs"/>
              </a:defRPr>
            </a:lvl3pPr>
            <a:lvl4pPr algn="l" defTabSz="457200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kern="1200" sz="1800">
                <a:solidFill>
                  <a:schemeClr val="tx1"/>
                </a:solidFill>
                <a:latin typeface="+mn-lt"/>
                <a:ea charset="0" typeface="ＭＳ Ｐゴシック"/>
                <a:cs typeface="+mn-cs"/>
              </a:defRPr>
            </a:lvl4pPr>
            <a:lvl5pPr algn="l" defTabSz="457200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kern="1200" sz="1800">
                <a:solidFill>
                  <a:schemeClr val="tx1"/>
                </a:solidFill>
                <a:latin typeface="+mn-lt"/>
                <a:ea charset="0" typeface="ＭＳ Ｐゴシック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altLang="en-GB" dirty="0" lang="en-GB" sz="2400"/>
          </a:p>
        </p:txBody>
      </p:sp>
      <p:sp>
        <p:nvSpPr>
          <p:cNvPr id="6" name="Content Placeholder 1"/>
          <p:cNvSpPr>
            <a:spLocks noGrp="1"/>
          </p:cNvSpPr>
          <p:nvPr>
            <p:ph idx="1" sz="half"/>
          </p:nvPr>
        </p:nvSpPr>
        <p:spPr>
          <a:xfrm>
            <a:off x="1439652" y="519523"/>
            <a:ext cx="6102678" cy="4122377"/>
          </a:xfrm>
        </p:spPr>
        <p:txBody>
          <a:bodyPr numCol="1">
            <a:normAutofit lnSpcReduction="10000"/>
          </a:bodyPr>
          <a:lstStyle/>
          <a:p>
            <a:pPr fontAlgn="base"/>
            <a:endParaRPr altLang="en-GB" dirty="0" lang="en-GB" sz="900"/>
          </a:p>
          <a:p>
            <a:r>
              <a:rPr altLang="en-GB" dirty="0" lang="en-GB" sz="2400">
                <a:solidFill>
                  <a:schemeClr val="bg1"/>
                </a:solidFill>
              </a:rPr>
              <a:t>Review of the session</a:t>
            </a:r>
            <a:r>
              <a:rPr altLang="en-GB" dirty="0" lang="en-GB" sz="1500">
                <a:solidFill>
                  <a:schemeClr val="bg1"/>
                </a:solidFill>
              </a:rPr>
              <a:t>:</a:t>
            </a:r>
          </a:p>
          <a:p>
            <a:endParaRPr altLang="en-GB" dirty="0" lang="en-GB" sz="1500">
              <a:solidFill>
                <a:schemeClr val="bg1"/>
              </a:solidFill>
            </a:endParaRPr>
          </a:p>
          <a:p>
            <a:pPr indent="-257175" marL="257175">
              <a:buFont charset="0" panose="020B0604020202020204" pitchFamily="34" typeface="Arial"/>
              <a:buChar char="•"/>
            </a:pPr>
            <a:r>
              <a:rPr altLang="en-GB" dirty="0" lang="en-GB" sz="1500">
                <a:solidFill>
                  <a:schemeClr val="bg1"/>
                </a:solidFill>
              </a:rPr>
              <a:t>FA underpinning philosophy</a:t>
            </a:r>
          </a:p>
          <a:p>
            <a:pPr indent="-257175" marL="257175">
              <a:buFont charset="0" panose="020B0604020202020204" pitchFamily="34" typeface="Arial"/>
              <a:buChar char="•"/>
            </a:pPr>
            <a:endParaRPr altLang="en-GB" dirty="0" lang="en-GB" sz="1500">
              <a:solidFill>
                <a:schemeClr val="bg1"/>
              </a:solidFill>
            </a:endParaRPr>
          </a:p>
          <a:p>
            <a:pPr indent="-257175" marL="257175">
              <a:buFont charset="0" panose="020B0604020202020204" pitchFamily="34" typeface="Arial"/>
              <a:buChar char="•"/>
            </a:pPr>
            <a:r>
              <a:rPr altLang="en-GB" dirty="0" lang="en-GB" sz="1500">
                <a:solidFill>
                  <a:schemeClr val="bg1"/>
                </a:solidFill>
              </a:rPr>
              <a:t>Approach to practice design</a:t>
            </a:r>
          </a:p>
          <a:p>
            <a:pPr indent="-257175" marL="257175">
              <a:buFont charset="0" panose="020B0604020202020204" pitchFamily="34" typeface="Arial"/>
              <a:buChar char="•"/>
            </a:pPr>
            <a:endParaRPr altLang="en-GB" dirty="0" lang="en-GB" sz="1500">
              <a:solidFill>
                <a:schemeClr val="bg1"/>
              </a:solidFill>
            </a:endParaRPr>
          </a:p>
          <a:p>
            <a:pPr indent="-257175" marL="257175">
              <a:buFont charset="0" panose="020B0604020202020204" pitchFamily="34" typeface="Arial"/>
              <a:buChar char="•"/>
            </a:pPr>
            <a:r>
              <a:rPr altLang="en-GB" dirty="0" lang="en-GB" sz="1500">
                <a:solidFill>
                  <a:schemeClr val="bg1"/>
                </a:solidFill>
              </a:rPr>
              <a:t>Practice methodology (Plan, Do, Review)</a:t>
            </a:r>
          </a:p>
          <a:p>
            <a:pPr indent="-257175" marL="257175">
              <a:buFont charset="0" panose="020B0604020202020204" pitchFamily="34" typeface="Arial"/>
              <a:buChar char="•"/>
            </a:pPr>
            <a:endParaRPr altLang="en-GB" dirty="0" lang="en-GB" sz="1500">
              <a:solidFill>
                <a:schemeClr val="bg1"/>
              </a:solidFill>
            </a:endParaRPr>
          </a:p>
          <a:p>
            <a:pPr indent="-257175" marL="257175">
              <a:buFont charset="0" panose="020B0604020202020204" pitchFamily="34" typeface="Arial"/>
              <a:buChar char="•"/>
            </a:pPr>
            <a:r>
              <a:rPr altLang="en-GB" dirty="0" lang="en-GB" sz="1500">
                <a:solidFill>
                  <a:schemeClr val="bg1"/>
                </a:solidFill>
              </a:rPr>
              <a:t>Type of practice demonstrated</a:t>
            </a:r>
          </a:p>
          <a:p>
            <a:pPr indent="-257175" marL="257175">
              <a:buFont charset="0" panose="020B0604020202020204" pitchFamily="34" typeface="Arial"/>
              <a:buChar char="•"/>
            </a:pPr>
            <a:endParaRPr altLang="en-GB" dirty="0" lang="en-GB" sz="1500"/>
          </a:p>
          <a:p>
            <a:pPr indent="-257175" marL="257175">
              <a:buFont charset="0" panose="020B0604020202020204" pitchFamily="34" typeface="Arial"/>
              <a:buChar char="•"/>
            </a:pPr>
            <a:r>
              <a:rPr altLang="en-GB" dirty="0" lang="en-GB" sz="1500">
                <a:solidFill>
                  <a:schemeClr val="bg1"/>
                </a:solidFill>
              </a:rPr>
              <a:t>Did I get my outcomes?</a:t>
            </a:r>
          </a:p>
          <a:p>
            <a:r>
              <a:rPr altLang="en-GB" b="1" dirty="0" lang="en-GB" sz="1800">
                <a:solidFill>
                  <a:srgbClr val="FF0000"/>
                </a:solidFill>
              </a:rPr>
              <a:t>“ At the end of the session, I want my players to be better at?”.......</a:t>
            </a:r>
          </a:p>
          <a:p>
            <a:r>
              <a:rPr altLang="en-GB" b="1" dirty="0" lang="en-GB" sz="1800">
                <a:solidFill>
                  <a:srgbClr val="FF0000"/>
                </a:solidFill>
              </a:rPr>
              <a:t>……………………….What?</a:t>
            </a:r>
          </a:p>
          <a:p>
            <a:pPr indent="-257175" marL="257175">
              <a:buFont charset="0" panose="020B0604020202020204" pitchFamily="34" typeface="Arial"/>
              <a:buChar char="•"/>
            </a:pPr>
            <a:endParaRPr altLang="en-GB" dirty="0" lang="en-GB" sz="1500"/>
          </a:p>
          <a:p>
            <a:pPr indent="-257175" marL="257175">
              <a:buFont charset="0" panose="020B0604020202020204" pitchFamily="34" typeface="Arial"/>
              <a:buChar char="•"/>
            </a:pPr>
            <a:endParaRPr altLang="en-GB" dirty="0" lang="en-GB" sz="1500"/>
          </a:p>
          <a:p>
            <a:endParaRPr altLang="en-GB" dirty="0" lang="en-GB" sz="1500"/>
          </a:p>
          <a:p>
            <a:pPr indent="-257175" marL="257175">
              <a:buFont charset="0" panose="020B0604020202020204" pitchFamily="34" typeface="Arial"/>
              <a:buChar char="•"/>
            </a:pPr>
            <a:endParaRPr altLang="en-GB" dirty="0" lang="en-GB" sz="1500"/>
          </a:p>
        </p:txBody>
      </p:sp>
    </p:spTree>
    <p:extLst>
      <p:ext uri="{BB962C8B-B14F-4D97-AF65-F5344CB8AC3E}">
        <p14:creationId xmlns:p14="http://schemas.microsoft.com/office/powerpoint/2010/main" val="222433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4.bp.blogspot.com/-ZYm0CgzG-48/UNXbGFnupQI/AAAAAAAACgA/r0DCiJ_raL4/s320/uefalogo.jpg" id="4" name="Picture 11"/>
          <p:cNvPicPr>
            <a:picLocks noChangeArrowheads="1" noChangeAspect="1"/>
          </p:cNvPicPr>
          <p:nvPr/>
        </p:nvPicPr>
        <p:blipFill>
          <a:blip cstate="email" r:embed="rId3"/>
          <a:srcRect/>
          <a:stretch>
            <a:fillRect/>
          </a:stretch>
        </p:blipFill>
        <p:spPr>
          <a:xfrm>
            <a:off x="7736948" y="4218588"/>
            <a:ext cx="768338" cy="768338"/>
          </a:xfrm>
          <a:prstGeom prst="rect">
            <a:avLst/>
          </a:prstGeom>
          <a:noFill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290439" y="1832915"/>
            <a:ext cx="4358936" cy="94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numCol="1"/>
          <a:lstStyle>
            <a:lvl1pPr algn="l" defTabSz="457122" eaLnBrk="1" hangingPunct="1" indent="-342841" latinLnBrk="0" marL="342841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algn="l" defTabSz="457122" eaLnBrk="1" hangingPunct="1" indent="-285701" latinLnBrk="0" marL="742823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algn="l" defTabSz="457122" eaLnBrk="1" hangingPunct="1" indent="-228561" latinLnBrk="0" marL="1142804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algn="l" defTabSz="457122" eaLnBrk="1" hangingPunct="1" indent="-228561" latinLnBrk="0" marL="1599926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algn="l" defTabSz="457122" eaLnBrk="1" hangingPunct="1" indent="-228561" latinLnBrk="0" marL="2057049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algn="l" defTabSz="457122" eaLnBrk="1" hangingPunct="1" indent="-228561" latinLnBrk="0" marL="251417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457122" eaLnBrk="1" hangingPunct="1" indent="-228561" latinLnBrk="0" marL="2971292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457122" eaLnBrk="1" hangingPunct="1" indent="-228561" latinLnBrk="0" marL="3428414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457122" eaLnBrk="1" hangingPunct="1" indent="-228561" latinLnBrk="0" marL="3885537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endParaRPr altLang="en-GB" dirty="0" lang="en-GB" sz="3067">
              <a:solidFill>
                <a:srgbClr val="001720"/>
              </a:solidFill>
            </a:endParaRPr>
          </a:p>
        </p:txBody>
      </p:sp>
      <p:pic>
        <p:nvPicPr>
          <p:cNvPr descr="FA_CREST_2C.png" id="6" name="Picture 5"/>
          <p:cNvPicPr>
            <a:picLocks noChangeAspect="1"/>
          </p:cNvPicPr>
          <p:nvPr/>
        </p:nvPicPr>
        <p:blipFill>
          <a:blip cstate="email" r:embed="rId4"/>
          <a:stretch>
            <a:fillRect/>
          </a:stretch>
        </p:blipFill>
        <p:spPr>
          <a:xfrm>
            <a:off x="504292" y="4058594"/>
            <a:ext cx="642029" cy="928331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10" sz="half"/>
          </p:nvPr>
        </p:nvSpPr>
        <p:spPr>
          <a:xfrm>
            <a:off x="536621" y="1891855"/>
            <a:ext cx="7866571" cy="956787"/>
          </a:xfrm>
        </p:spPr>
        <p:txBody>
          <a:bodyPr anchor="ctr" numCol="1"/>
          <a:lstStyle/>
          <a:p>
            <a:r>
              <a:rPr altLang="en-GB" dirty="0" lang="en-GB" sz="4217"/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/>
          <p:cNvSpPr txBox="1">
            <a:spLocks noChangeArrowheads="1"/>
          </p:cNvSpPr>
          <p:nvPr/>
        </p:nvSpPr>
        <p:spPr>
          <a:xfrm>
            <a:off x="1779742" y="253604"/>
            <a:ext cx="2904392" cy="5769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6" lIns="68573" numCol="1" rIns="68573" tIns="34286" wrap="square">
            <a:spAutoFit/>
          </a:bodyPr>
          <a:lstStyle/>
          <a:p>
            <a:r>
              <a:rPr altLang="en-GB" dirty="0" lang="en-GB" sz="1200">
                <a:solidFill>
                  <a:schemeClr val="bg1"/>
                </a:solidFill>
                <a:latin typeface="FS Jack Medium"/>
                <a:cs typeface="FS Jack Medium"/>
              </a:rPr>
              <a:t>In Possession  </a:t>
            </a:r>
          </a:p>
          <a:p>
            <a:r>
              <a:rPr altLang="en-GB" b="1" dirty="0" lang="en-GB" sz="2100">
                <a:solidFill>
                  <a:schemeClr val="bg1"/>
                </a:solidFill>
                <a:latin typeface="FS Jack"/>
                <a:cs typeface="FS Jack"/>
              </a:rPr>
              <a:t>USE IT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>
          <a:xfrm>
            <a:off x="4518677" y="4172587"/>
            <a:ext cx="2376060" cy="5308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6" lIns="68573" numCol="1" rIns="68573" tIns="34286" wrap="square">
            <a:spAutoFit/>
          </a:bodyPr>
          <a:lstStyle/>
          <a:p>
            <a:pPr algn="r"/>
            <a:r>
              <a:rPr altLang="en-GB" dirty="0" lang="en-GB" sz="1200">
                <a:solidFill>
                  <a:schemeClr val="bg1"/>
                </a:solidFill>
                <a:latin typeface="FS Jack"/>
                <a:cs typeface="FS Jack"/>
              </a:rPr>
              <a:t>Out of Possess</a:t>
            </a:r>
            <a:r>
              <a:rPr altLang="en-GB" dirty="0" lang="en-GB" sz="1200">
                <a:solidFill>
                  <a:schemeClr val="bg1"/>
                </a:solidFill>
                <a:latin typeface="FS Jack Medium"/>
                <a:cs typeface="FS Jack Medium"/>
              </a:rPr>
              <a:t>ion </a:t>
            </a:r>
          </a:p>
          <a:p>
            <a:pPr algn="r"/>
            <a:r>
              <a:rPr altLang="en-GB" dirty="0" lang="en-GB" sz="1200">
                <a:solidFill>
                  <a:schemeClr val="bg1"/>
                </a:solidFill>
                <a:latin typeface="FS Jack Medium"/>
                <a:cs typeface="FS Jack Medium"/>
              </a:rPr>
              <a:t> </a:t>
            </a:r>
            <a:r>
              <a:rPr altLang="en-GB" b="1" dirty="0" lang="en-GB">
                <a:solidFill>
                  <a:schemeClr val="bg1"/>
                </a:solidFill>
                <a:latin typeface="FS Jack"/>
                <a:cs typeface="FS Jack"/>
              </a:rPr>
              <a:t>DEFEND IT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>
          <a:xfrm>
            <a:off x="4835708" y="383678"/>
            <a:ext cx="2581905" cy="438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6" lIns="68573" numCol="1" rIns="68573" tIns="34286" wrap="square">
            <a:spAutoFit/>
          </a:bodyPr>
          <a:lstStyle/>
          <a:p>
            <a:r>
              <a:rPr altLang="en-GB" dirty="0"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FS Jack Medium"/>
                <a:cs typeface="FS Jack Medium"/>
              </a:rPr>
              <a:t>DEFEND THE </a:t>
            </a:r>
            <a:br>
              <a:rPr altLang="en-GB" dirty="0"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FS Jack Medium"/>
                <a:cs typeface="FS Jack Medium"/>
              </a:rPr>
            </a:br>
            <a:r>
              <a:rPr altLang="en-GB" dirty="0"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FS Jack Medium"/>
                <a:cs typeface="FS Jack Medium"/>
              </a:rPr>
              <a:t>COUNTER ATTACK</a:t>
            </a:r>
          </a:p>
        </p:txBody>
      </p:sp>
      <p:sp>
        <p:nvSpPr>
          <p:cNvPr id="32" name="Pie 31"/>
          <p:cNvSpPr>
            <a:spLocks/>
          </p:cNvSpPr>
          <p:nvPr/>
        </p:nvSpPr>
        <p:spPr>
          <a:xfrm>
            <a:off x="2612984" y="756792"/>
            <a:ext cx="3475856" cy="3475856"/>
          </a:xfrm>
          <a:prstGeom prst="pie">
            <a:avLst>
              <a:gd fmla="val 5400000" name="adj1"/>
              <a:gd fmla="val 16200000" name="adj2"/>
            </a:avLst>
          </a:prstGeom>
          <a:solidFill>
            <a:srgbClr val="0068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4" name="Pie 33"/>
          <p:cNvSpPr>
            <a:spLocks/>
          </p:cNvSpPr>
          <p:nvPr/>
        </p:nvSpPr>
        <p:spPr>
          <a:xfrm>
            <a:off x="2612984" y="750638"/>
            <a:ext cx="3475856" cy="3475856"/>
          </a:xfrm>
          <a:prstGeom prst="pie">
            <a:avLst>
              <a:gd fmla="val 16200000" name="adj1"/>
              <a:gd fmla="val 5400000" name="adj2"/>
            </a:avLst>
          </a:prstGeom>
          <a:solidFill>
            <a:srgbClr val="A01E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41" name="Left Arrow 40"/>
          <p:cNvSpPr>
            <a:spLocks/>
          </p:cNvSpPr>
          <p:nvPr/>
        </p:nvSpPr>
        <p:spPr>
          <a:xfrm>
            <a:off x="1799468" y="1591279"/>
            <a:ext cx="1755000" cy="405000"/>
          </a:xfrm>
          <a:prstGeom prst="leftArrow">
            <a:avLst/>
          </a:prstGeom>
          <a:solidFill>
            <a:srgbClr val="00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tIns="34286"/>
          <a:lstStyle/>
          <a:p>
            <a:pPr>
              <a:lnSpc>
                <a:spcPct val="70000"/>
              </a:lnSpc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Support</a:t>
            </a:r>
          </a:p>
        </p:txBody>
      </p:sp>
      <p:sp>
        <p:nvSpPr>
          <p:cNvPr id="42" name="Left Arrow 41"/>
          <p:cNvSpPr>
            <a:spLocks/>
          </p:cNvSpPr>
          <p:nvPr/>
        </p:nvSpPr>
        <p:spPr>
          <a:xfrm>
            <a:off x="1799468" y="2220496"/>
            <a:ext cx="1755000" cy="405000"/>
          </a:xfrm>
          <a:prstGeom prst="leftArrow">
            <a:avLst/>
          </a:prstGeom>
          <a:solidFill>
            <a:srgbClr val="00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tIns="34286"/>
          <a:lstStyle/>
          <a:p>
            <a:pPr>
              <a:lnSpc>
                <a:spcPct val="70000"/>
              </a:lnSpc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Movement</a:t>
            </a:r>
          </a:p>
        </p:txBody>
      </p:sp>
      <p:sp>
        <p:nvSpPr>
          <p:cNvPr id="43" name="Left Arrow 42"/>
          <p:cNvSpPr>
            <a:spLocks/>
          </p:cNvSpPr>
          <p:nvPr/>
        </p:nvSpPr>
        <p:spPr>
          <a:xfrm>
            <a:off x="1799468" y="2886481"/>
            <a:ext cx="1755000" cy="405000"/>
          </a:xfrm>
          <a:prstGeom prst="leftArrow">
            <a:avLst/>
          </a:prstGeom>
          <a:solidFill>
            <a:srgbClr val="00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tIns="34286"/>
          <a:lstStyle/>
          <a:p>
            <a:pPr>
              <a:lnSpc>
                <a:spcPct val="70000"/>
              </a:lnSpc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Create</a:t>
            </a:r>
            <a:r>
              <a:rPr altLang="en-GB" dirty="0" lang="en-GB" sz="1200">
                <a:solidFill>
                  <a:schemeClr val="tx1"/>
                </a:solidFill>
                <a:latin typeface="FS Jack Medium"/>
                <a:cs typeface="FS Jack Medium"/>
              </a:rPr>
              <a:t> </a:t>
            </a: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Space</a:t>
            </a:r>
            <a:r>
              <a:rPr altLang="en-GB" dirty="0" lang="en-GB" sz="1200">
                <a:solidFill>
                  <a:schemeClr val="tx1"/>
                </a:solidFill>
                <a:latin typeface="FS Jack Medium"/>
                <a:cs typeface="FS Jack Medium"/>
              </a:rPr>
              <a:t> </a:t>
            </a:r>
          </a:p>
        </p:txBody>
      </p:sp>
      <p:sp>
        <p:nvSpPr>
          <p:cNvPr id="44" name="Left Arrow 43"/>
          <p:cNvSpPr>
            <a:spLocks/>
          </p:cNvSpPr>
          <p:nvPr/>
        </p:nvSpPr>
        <p:spPr>
          <a:xfrm>
            <a:off x="1799468" y="3578254"/>
            <a:ext cx="1755000" cy="405000"/>
          </a:xfrm>
          <a:prstGeom prst="leftArrow">
            <a:avLst/>
          </a:prstGeom>
          <a:solidFill>
            <a:srgbClr val="00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tIns="34286"/>
          <a:lstStyle/>
          <a:p>
            <a:pPr>
              <a:lnSpc>
                <a:spcPct val="70000"/>
              </a:lnSpc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Penetration</a:t>
            </a:r>
          </a:p>
        </p:txBody>
      </p:sp>
      <p:sp>
        <p:nvSpPr>
          <p:cNvPr id="45" name="Left Arrow 44"/>
          <p:cNvSpPr>
            <a:spLocks/>
          </p:cNvSpPr>
          <p:nvPr/>
        </p:nvSpPr>
        <p:spPr>
          <a:xfrm>
            <a:off x="1793477" y="932177"/>
            <a:ext cx="1854428" cy="405000"/>
          </a:xfrm>
          <a:prstGeom prst="leftArrow">
            <a:avLst/>
          </a:prstGeom>
          <a:solidFill>
            <a:srgbClr val="00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tIns="34286"/>
          <a:lstStyle/>
          <a:p>
            <a:pPr>
              <a:lnSpc>
                <a:spcPct val="70000"/>
              </a:lnSpc>
              <a:defRPr>
                <a:uFillTx/>
              </a:defRPr>
            </a:pPr>
            <a:r>
              <a:rPr altLang="en-GB" dirty="0" lang="en-GB" sz="1200">
                <a:solidFill>
                  <a:schemeClr val="bg1"/>
                </a:solidFill>
                <a:latin typeface="FS Jack Medium"/>
                <a:cs typeface="FS Jack Medium"/>
              </a:rPr>
              <a:t>Creativity 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>
          <a:xfrm>
            <a:off x="2713869" y="4154936"/>
            <a:ext cx="2181442" cy="438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6" lIns="68573" numCol="1" rIns="68573" tIns="34286" wrap="square">
            <a:spAutoFit/>
          </a:bodyPr>
          <a:lstStyle/>
          <a:p>
            <a:r>
              <a:rPr altLang="en-GB" dirty="0"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FS Jack Medium"/>
                <a:cs typeface="FS Jack Medium"/>
              </a:rPr>
              <a:t>EXPLOIT THE </a:t>
            </a:r>
            <a:br>
              <a:rPr altLang="en-GB" dirty="0"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FS Jack Medium"/>
                <a:cs typeface="FS Jack Medium"/>
              </a:rPr>
            </a:br>
            <a:r>
              <a:rPr altLang="en-GB" dirty="0"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FS Jack Medium"/>
                <a:cs typeface="FS Jack Medium"/>
              </a:rPr>
              <a:t>COUNTER ATTACK</a:t>
            </a:r>
          </a:p>
        </p:txBody>
      </p:sp>
      <p:sp>
        <p:nvSpPr>
          <p:cNvPr id="47" name="Pie 46"/>
          <p:cNvSpPr>
            <a:spLocks/>
          </p:cNvSpPr>
          <p:nvPr/>
        </p:nvSpPr>
        <p:spPr>
          <a:xfrm rot="3210995">
            <a:off x="2637132" y="733684"/>
            <a:ext cx="3405514" cy="3457040"/>
          </a:xfrm>
          <a:prstGeom prst="pie">
            <a:avLst>
              <a:gd fmla="val 12992861" name="adj1"/>
              <a:gd fmla="val 14684098" name="adj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rtlCol="0" tIns="34286"/>
          <a:lstStyle/>
          <a:p>
            <a:pPr algn="ctr"/>
            <a:endParaRPr altLang="en-GB" lang="en-GB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3729749" y="1154437"/>
            <a:ext cx="894199" cy="3606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34286" lIns="68573" numCol="1" rIns="68573" tIns="34286" wrap="square">
            <a:spAutoFit/>
          </a:bodyPr>
          <a:lstStyle/>
          <a:p>
            <a:pPr algn="ctr">
              <a:defRPr>
                <a:uFillTx/>
              </a:defRPr>
            </a:pPr>
            <a:r>
              <a:rPr altLang="en-GB" dirty="0" lang="en-GB" sz="1050">
                <a:solidFill>
                  <a:srgbClr val="000000"/>
                </a:solidFill>
                <a:latin typeface="FS Jack Light"/>
                <a:cs typeface="FS Jack Light"/>
              </a:rPr>
              <a:t>Transition</a:t>
            </a:r>
          </a:p>
          <a:p>
            <a:pPr algn="ctr">
              <a:lnSpc>
                <a:spcPct val="80000"/>
              </a:lnSpc>
              <a:defRPr>
                <a:uFillTx/>
              </a:defRPr>
            </a:pPr>
            <a:r>
              <a:rPr altLang="en-GB" dirty="0" lang="en-GB" sz="1050">
                <a:latin typeface="FS Jack Light"/>
                <a:cs typeface="FS Jack Light"/>
              </a:rPr>
              <a:t>6 seconds</a:t>
            </a:r>
          </a:p>
        </p:txBody>
      </p:sp>
      <p:sp>
        <p:nvSpPr>
          <p:cNvPr id="49" name="Right Arrow 48"/>
          <p:cNvSpPr>
            <a:spLocks/>
          </p:cNvSpPr>
          <p:nvPr/>
        </p:nvSpPr>
        <p:spPr>
          <a:xfrm>
            <a:off x="3902627" y="772972"/>
            <a:ext cx="988185" cy="352346"/>
          </a:xfrm>
          <a:prstGeom prst="rightArrow">
            <a:avLst/>
          </a:prstGeom>
          <a:solidFill>
            <a:srgbClr val="FF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rtlCol="0" tIns="34286"/>
          <a:lstStyle/>
          <a:p>
            <a:pPr algn="ctr">
              <a:lnSpc>
                <a:spcPct val="90000"/>
              </a:lnSpc>
            </a:pPr>
            <a:r>
              <a:rPr altLang="en-GB" b="1" dirty="0" lang="en-GB" sz="1200">
                <a:solidFill>
                  <a:schemeClr val="bg1"/>
                </a:solidFill>
                <a:latin typeface="FS Jack"/>
                <a:cs typeface="FS Jack"/>
              </a:rPr>
              <a:t>LOSE IT</a:t>
            </a:r>
          </a:p>
        </p:txBody>
      </p:sp>
      <p:sp>
        <p:nvSpPr>
          <p:cNvPr id="50" name="Pie 49"/>
          <p:cNvSpPr>
            <a:spLocks/>
          </p:cNvSpPr>
          <p:nvPr/>
        </p:nvSpPr>
        <p:spPr>
          <a:xfrm rot="14044298">
            <a:off x="2645560" y="830425"/>
            <a:ext cx="3423158" cy="3395610"/>
          </a:xfrm>
          <a:prstGeom prst="pie">
            <a:avLst>
              <a:gd fmla="val 12958068" name="adj1"/>
              <a:gd fmla="val 14665596" name="adj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rtlCol="0" tIns="34286"/>
          <a:lstStyle/>
          <a:p>
            <a:pPr algn="ctr"/>
            <a:endParaRPr altLang="en-GB" lang="en-GB" sz="1350">
              <a:solidFill>
                <a:srgbClr val="558ED5"/>
              </a:solidFill>
            </a:endParaRP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4067105" y="3382051"/>
            <a:ext cx="903144" cy="3924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34286" lIns="68573" numCol="1" rIns="68573" tIns="34286" wrap="square">
            <a:spAutoFit/>
          </a:bodyPr>
          <a:lstStyle/>
          <a:p>
            <a:pPr algn="ctr">
              <a:defRPr>
                <a:uFillTx/>
              </a:defRPr>
            </a:pPr>
            <a:r>
              <a:rPr altLang="en-GB" dirty="0" lang="en-GB" sz="1050">
                <a:solidFill>
                  <a:srgbClr val="000000"/>
                </a:solidFill>
                <a:latin typeface="FS Jack Light"/>
                <a:cs typeface="FS Jack Light"/>
              </a:rPr>
              <a:t>Transition</a:t>
            </a:r>
          </a:p>
          <a:p>
            <a:pPr algn="ctr">
              <a:defRPr>
                <a:uFillTx/>
              </a:defRPr>
            </a:pPr>
            <a:r>
              <a:rPr altLang="en-GB" dirty="0" lang="en-GB" sz="1050">
                <a:latin typeface="FS Jack Light"/>
                <a:cs typeface="FS Jack Light"/>
              </a:rPr>
              <a:t>6 seconds</a:t>
            </a:r>
          </a:p>
        </p:txBody>
      </p:sp>
      <p:sp>
        <p:nvSpPr>
          <p:cNvPr id="52" name="Left Arrow 51"/>
          <p:cNvSpPr>
            <a:spLocks/>
          </p:cNvSpPr>
          <p:nvPr/>
        </p:nvSpPr>
        <p:spPr>
          <a:xfrm>
            <a:off x="3821471" y="3788608"/>
            <a:ext cx="1014237" cy="366328"/>
          </a:xfrm>
          <a:prstGeom prst="leftArrow">
            <a:avLst/>
          </a:prstGeom>
          <a:solidFill>
            <a:srgbClr val="0068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86" lIns="68573" numCol="1" rIns="68573" rtlCol="0" tIns="34286"/>
          <a:lstStyle/>
          <a:p>
            <a:pPr algn="ctr">
              <a:lnSpc>
                <a:spcPct val="90000"/>
              </a:lnSpc>
            </a:pPr>
            <a:r>
              <a:rPr altLang="en-GB" b="1" dirty="0" lang="en-GB" sz="1200">
                <a:solidFill>
                  <a:schemeClr val="bg1"/>
                </a:solidFill>
                <a:latin typeface="FS Jack"/>
                <a:cs typeface="FS Jack"/>
              </a:rPr>
              <a:t>WIN IT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538521" y="957669"/>
            <a:ext cx="1625728" cy="3053975"/>
          </a:xfrm>
          <a:prstGeom prst="straightConnector1">
            <a:avLst/>
          </a:prstGeom>
          <a:ln cmpd="sng" w="57150">
            <a:solidFill>
              <a:schemeClr val="tx1"/>
            </a:solidFill>
            <a:headEnd len="med" type="arrow" w="med"/>
            <a:tailEnd len="med" type="arrow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ight Arrow 56"/>
          <p:cNvSpPr>
            <a:spLocks/>
          </p:cNvSpPr>
          <p:nvPr/>
        </p:nvSpPr>
        <p:spPr>
          <a:xfrm>
            <a:off x="5200247" y="989733"/>
            <a:ext cx="1744674" cy="436201"/>
          </a:xfrm>
          <a:prstGeom prst="rightArrow">
            <a:avLst/>
          </a:prstGeom>
          <a:solidFill>
            <a:srgbClr val="A01E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numCol="1" rtlCol="0"/>
          <a:lstStyle/>
          <a:p>
            <a:pPr algn="r">
              <a:lnSpc>
                <a:spcPct val="70000"/>
              </a:lnSpc>
            </a:pPr>
            <a:r>
              <a:rPr dirty="0" lang="en-US" sz="1200">
                <a:solidFill>
                  <a:schemeClr val="bg1"/>
                </a:solidFill>
                <a:latin typeface="FS Jack Medium"/>
                <a:cs typeface="FS Jack Medium"/>
              </a:rPr>
              <a:t>Press</a:t>
            </a:r>
          </a:p>
        </p:txBody>
      </p:sp>
      <p:sp>
        <p:nvSpPr>
          <p:cNvPr id="58" name="Right Arrow 57"/>
          <p:cNvSpPr>
            <a:spLocks/>
          </p:cNvSpPr>
          <p:nvPr/>
        </p:nvSpPr>
        <p:spPr>
          <a:xfrm>
            <a:off x="5198498" y="1560079"/>
            <a:ext cx="1744674" cy="436201"/>
          </a:xfrm>
          <a:prstGeom prst="rightArrow">
            <a:avLst/>
          </a:prstGeom>
          <a:solidFill>
            <a:srgbClr val="A01E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numCol="1" rtlCol="0"/>
          <a:lstStyle/>
          <a:p>
            <a:pPr algn="r">
              <a:lnSpc>
                <a:spcPct val="70000"/>
              </a:lnSpc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Delay</a:t>
            </a:r>
          </a:p>
        </p:txBody>
      </p:sp>
      <p:sp>
        <p:nvSpPr>
          <p:cNvPr id="59" name="Right Arrow 58"/>
          <p:cNvSpPr>
            <a:spLocks/>
          </p:cNvSpPr>
          <p:nvPr/>
        </p:nvSpPr>
        <p:spPr>
          <a:xfrm>
            <a:off x="5198498" y="2220497"/>
            <a:ext cx="1744674" cy="436201"/>
          </a:xfrm>
          <a:prstGeom prst="rightArrow">
            <a:avLst/>
          </a:prstGeom>
          <a:solidFill>
            <a:srgbClr val="A01E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numCol="1" rtlCol="0"/>
          <a:lstStyle/>
          <a:p>
            <a:pPr algn="r"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Cover and Balance</a:t>
            </a:r>
          </a:p>
        </p:txBody>
      </p:sp>
      <p:sp>
        <p:nvSpPr>
          <p:cNvPr id="60" name="Right Arrow 59"/>
          <p:cNvSpPr>
            <a:spLocks/>
          </p:cNvSpPr>
          <p:nvPr/>
        </p:nvSpPr>
        <p:spPr>
          <a:xfrm>
            <a:off x="5198498" y="2886482"/>
            <a:ext cx="1744674" cy="436201"/>
          </a:xfrm>
          <a:prstGeom prst="rightArrow">
            <a:avLst/>
          </a:prstGeom>
          <a:solidFill>
            <a:srgbClr val="A01E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numCol="1" rtlCol="0"/>
          <a:lstStyle/>
          <a:p>
            <a:pPr algn="r">
              <a:lnSpc>
                <a:spcPct val="70000"/>
              </a:lnSpc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Compactness</a:t>
            </a:r>
          </a:p>
        </p:txBody>
      </p:sp>
      <p:sp>
        <p:nvSpPr>
          <p:cNvPr id="61" name="Right Arrow 60"/>
          <p:cNvSpPr>
            <a:spLocks/>
          </p:cNvSpPr>
          <p:nvPr/>
        </p:nvSpPr>
        <p:spPr>
          <a:xfrm>
            <a:off x="5198498" y="3578255"/>
            <a:ext cx="1744674" cy="436201"/>
          </a:xfrm>
          <a:prstGeom prst="rightArrow">
            <a:avLst/>
          </a:prstGeom>
          <a:solidFill>
            <a:srgbClr val="A01E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numCol="1" rtlCol="0"/>
          <a:lstStyle/>
          <a:p>
            <a:pPr algn="r">
              <a:defRPr>
                <a:uFillTx/>
              </a:defRPr>
            </a:pPr>
            <a:r>
              <a:rPr altLang="en-GB" dirty="0" lang="en-GB" sz="1200">
                <a:solidFill>
                  <a:srgbClr val="FFFFFF"/>
                </a:solidFill>
                <a:latin typeface="FS Jack Medium"/>
                <a:cs typeface="FS Jack Medium"/>
              </a:rPr>
              <a:t>Control and Restraint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755F5E-0DD8-4B1B-B4BC-371D0AF7B5B9}"/>
              </a:ext>
            </a:extLst>
          </p:cNvPr>
          <p:cNvSpPr txBox="1"/>
          <p:nvPr/>
        </p:nvSpPr>
        <p:spPr>
          <a:xfrm>
            <a:off x="6192656" y="59804"/>
            <a:ext cx="2753061" cy="53476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altLang="en-GB" dirty="0" lang="en-GB" sz="2875">
                <a:solidFill>
                  <a:schemeClr val="bg1"/>
                </a:solidFill>
                <a:latin charset="0" panose="02000503000000020004" pitchFamily="50" typeface="FS Jack"/>
              </a:rPr>
              <a:t>Principles of play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A21E7-861C-4997-BC2B-09E2EBC0A5F6}"/>
              </a:ext>
            </a:extLst>
          </p:cNvPr>
          <p:cNvSpPr txBox="1"/>
          <p:nvPr/>
        </p:nvSpPr>
        <p:spPr>
          <a:xfrm>
            <a:off x="432619" y="1542222"/>
            <a:ext cx="844181" cy="338554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z="16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Key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B3CECC-0DBD-4C39-B57A-76884844F06F}"/>
              </a:ext>
            </a:extLst>
          </p:cNvPr>
          <p:cNvCxnSpPr/>
          <p:nvPr/>
        </p:nvCxnSpPr>
        <p:spPr>
          <a:xfrm>
            <a:off x="432619" y="1970601"/>
            <a:ext cx="30629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77C45B9-CC0C-4FEA-96F8-7F4345DD4C99}"/>
              </a:ext>
            </a:extLst>
          </p:cNvPr>
          <p:cNvSpPr/>
          <p:nvPr/>
        </p:nvSpPr>
        <p:spPr>
          <a:xfrm>
            <a:off x="432619" y="2067720"/>
            <a:ext cx="201711" cy="201711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E81EA4-F7CB-4235-B528-EE87CDB1E8FC}"/>
              </a:ext>
            </a:extLst>
          </p:cNvPr>
          <p:cNvSpPr/>
          <p:nvPr/>
        </p:nvSpPr>
        <p:spPr>
          <a:xfrm>
            <a:off x="1981077" y="2075191"/>
            <a:ext cx="201711" cy="201711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FF25E-9853-444B-9EE7-150C43612F2E}"/>
              </a:ext>
            </a:extLst>
          </p:cNvPr>
          <p:cNvSpPr txBox="1"/>
          <p:nvPr/>
        </p:nvSpPr>
        <p:spPr>
          <a:xfrm>
            <a:off x="634330" y="2050217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Attacker/team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1493A-7612-4F4D-AA49-19299B09338D}"/>
              </a:ext>
            </a:extLst>
          </p:cNvPr>
          <p:cNvSpPr txBox="1"/>
          <p:nvPr/>
        </p:nvSpPr>
        <p:spPr>
          <a:xfrm>
            <a:off x="2173271" y="2050217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Defender/team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97BE9-1CA4-4DB5-B22E-75D8A7247C36}"/>
              </a:ext>
            </a:extLst>
          </p:cNvPr>
          <p:cNvSpPr txBox="1"/>
          <p:nvPr/>
        </p:nvSpPr>
        <p:spPr>
          <a:xfrm>
            <a:off x="634330" y="2680307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Goalkeeper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98983-77E2-4251-802A-249DC30E5182}"/>
              </a:ext>
            </a:extLst>
          </p:cNvPr>
          <p:cNvSpPr txBox="1"/>
          <p:nvPr/>
        </p:nvSpPr>
        <p:spPr>
          <a:xfrm>
            <a:off x="2173271" y="2680307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Goalkeeper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33E83F-BA40-4CDD-82F6-0A82B18C695D}"/>
              </a:ext>
            </a:extLst>
          </p:cNvPr>
          <p:cNvSpPr/>
          <p:nvPr/>
        </p:nvSpPr>
        <p:spPr>
          <a:xfrm>
            <a:off x="432619" y="2385215"/>
            <a:ext cx="201711" cy="201711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59FED9-5120-4499-8AB8-79D4DCEA9718}"/>
              </a:ext>
            </a:extLst>
          </p:cNvPr>
          <p:cNvSpPr/>
          <p:nvPr/>
        </p:nvSpPr>
        <p:spPr>
          <a:xfrm>
            <a:off x="1971560" y="2385215"/>
            <a:ext cx="201711" cy="20171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F31D2-C997-4355-9835-27E2AFD5A60B}"/>
              </a:ext>
            </a:extLst>
          </p:cNvPr>
          <p:cNvSpPr txBox="1"/>
          <p:nvPr/>
        </p:nvSpPr>
        <p:spPr>
          <a:xfrm>
            <a:off x="634330" y="2367712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Team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A780B-3FF7-4D92-A255-F535B1F1FBFC}"/>
              </a:ext>
            </a:extLst>
          </p:cNvPr>
          <p:cNvSpPr txBox="1"/>
          <p:nvPr/>
        </p:nvSpPr>
        <p:spPr>
          <a:xfrm>
            <a:off x="2173271" y="2367712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Team 4</a:t>
            </a:r>
          </a:p>
        </p:txBody>
      </p:sp>
      <p:pic>
        <p:nvPicPr>
          <p:cNvPr descr="BALL.png" id="14" name="Picture 13">
            <a:extLst>
              <a:ext uri="{FF2B5EF4-FFF2-40B4-BE49-F238E27FC236}">
                <a16:creationId xmlns:a16="http://schemas.microsoft.com/office/drawing/2014/main" id="{63BBC18E-F7C3-463B-81A5-51E779C6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1" y="3049366"/>
            <a:ext cx="108786" cy="1087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B0D80E-BDB3-4222-BC21-5247184F335F}"/>
              </a:ext>
            </a:extLst>
          </p:cNvPr>
          <p:cNvSpPr txBox="1"/>
          <p:nvPr/>
        </p:nvSpPr>
        <p:spPr>
          <a:xfrm>
            <a:off x="2173271" y="2993491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B7C3-6FF6-452E-A62C-549E3DB193BF}"/>
              </a:ext>
            </a:extLst>
          </p:cNvPr>
          <p:cNvSpPr txBox="1"/>
          <p:nvPr/>
        </p:nvSpPr>
        <p:spPr>
          <a:xfrm>
            <a:off x="950779" y="3257565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Goal</a:t>
            </a:r>
          </a:p>
        </p:txBody>
      </p:sp>
      <p:pic>
        <p:nvPicPr>
          <p:cNvPr descr="goals.png" id="17" name="Picture 16">
            <a:extLst>
              <a:ext uri="{FF2B5EF4-FFF2-40B4-BE49-F238E27FC236}">
                <a16:creationId xmlns:a16="http://schemas.microsoft.com/office/drawing/2014/main" id="{7841C578-391C-4F6B-A5DC-7F59B55B7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rot="5400000">
            <a:off x="626929" y="3119130"/>
            <a:ext cx="129540" cy="5181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A6D93C-C481-4E7E-A1F9-6A162C71CE58}"/>
              </a:ext>
            </a:extLst>
          </p:cNvPr>
          <p:cNvCxnSpPr/>
          <p:nvPr/>
        </p:nvCxnSpPr>
        <p:spPr>
          <a:xfrm>
            <a:off x="432619" y="3934032"/>
            <a:ext cx="44331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368105-B941-4BB1-986D-418597E7C968}"/>
              </a:ext>
            </a:extLst>
          </p:cNvPr>
          <p:cNvCxnSpPr/>
          <p:nvPr/>
        </p:nvCxnSpPr>
        <p:spPr>
          <a:xfrm>
            <a:off x="1903873" y="3934032"/>
            <a:ext cx="44331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CD6028-92A8-423A-BBE1-B6DD7BE34D10}"/>
              </a:ext>
            </a:extLst>
          </p:cNvPr>
          <p:cNvSpPr txBox="1"/>
          <p:nvPr/>
        </p:nvSpPr>
        <p:spPr>
          <a:xfrm>
            <a:off x="820633" y="3818616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Player movement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EBFD7-CC4D-4A5D-B0F0-0E6610DE50C9}"/>
              </a:ext>
            </a:extLst>
          </p:cNvPr>
          <p:cNvSpPr txBox="1"/>
          <p:nvPr/>
        </p:nvSpPr>
        <p:spPr>
          <a:xfrm>
            <a:off x="2309649" y="3818616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Ball movement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FA2A7F-F9A1-48D0-92D4-71AA9893703C}"/>
              </a:ext>
            </a:extLst>
          </p:cNvPr>
          <p:cNvSpPr txBox="1"/>
          <p:nvPr/>
        </p:nvSpPr>
        <p:spPr>
          <a:xfrm>
            <a:off x="635777" y="2993491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Server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A49D97-BCC9-4144-9801-10393BF57DC5}"/>
              </a:ext>
            </a:extLst>
          </p:cNvPr>
          <p:cNvGrpSpPr/>
          <p:nvPr/>
        </p:nvGrpSpPr>
        <p:grpSpPr>
          <a:xfrm>
            <a:off x="432619" y="2687778"/>
            <a:ext cx="201711" cy="201711"/>
            <a:chOff x="5685113" y="1964763"/>
            <a:chExt cx="201711" cy="20171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EEEDAC-5259-46AC-9E43-45F7BE4D3AAA}"/>
                </a:ext>
              </a:extLst>
            </p:cNvPr>
            <p:cNvSpPr/>
            <p:nvPr/>
          </p:nvSpPr>
          <p:spPr>
            <a:xfrm>
              <a:off x="5685113" y="1964763"/>
              <a:ext cx="201711" cy="201711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5381E6E-BF22-4B0B-A68B-9804EC0A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352" y="2030378"/>
              <a:ext cx="135078" cy="675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A93CA2-93FA-4D05-9150-40840820D12A}"/>
              </a:ext>
            </a:extLst>
          </p:cNvPr>
          <p:cNvGrpSpPr/>
          <p:nvPr/>
        </p:nvGrpSpPr>
        <p:grpSpPr>
          <a:xfrm>
            <a:off x="1971560" y="2687778"/>
            <a:ext cx="201711" cy="201711"/>
            <a:chOff x="7224054" y="1964763"/>
            <a:chExt cx="201711" cy="20171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F9865D-15E1-4A13-AC2A-6C2E043ED7B9}"/>
                </a:ext>
              </a:extLst>
            </p:cNvPr>
            <p:cNvSpPr/>
            <p:nvPr/>
          </p:nvSpPr>
          <p:spPr>
            <a:xfrm>
              <a:off x="7224054" y="1964763"/>
              <a:ext cx="201711" cy="2017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15F5A1-24A8-4236-A636-845058CBE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8227" y="2030378"/>
              <a:ext cx="135078" cy="6754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766107-6D38-415D-A4FE-5664D19B1DBD}"/>
              </a:ext>
            </a:extLst>
          </p:cNvPr>
          <p:cNvGrpSpPr/>
          <p:nvPr/>
        </p:nvGrpSpPr>
        <p:grpSpPr>
          <a:xfrm>
            <a:off x="432619" y="3004026"/>
            <a:ext cx="201711" cy="201711"/>
            <a:chOff x="5685113" y="2281011"/>
            <a:chExt cx="201711" cy="20171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2175E1-170B-426D-82BD-98DBB664A046}"/>
                </a:ext>
              </a:extLst>
            </p:cNvPr>
            <p:cNvSpPr/>
            <p:nvPr/>
          </p:nvSpPr>
          <p:spPr>
            <a:xfrm>
              <a:off x="5685113" y="2281011"/>
              <a:ext cx="201711" cy="20171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106712F-9ABF-4AC8-95B7-BEEFA229F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4169" y="2341528"/>
              <a:ext cx="60325" cy="77561"/>
            </a:xfrm>
            <a:prstGeom prst="rect">
              <a:avLst/>
            </a:prstGeom>
          </p:spPr>
        </p:pic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4CD37A0-08FF-4A0C-8E4C-CB91A7BFC9D4}"/>
              </a:ext>
            </a:extLst>
          </p:cNvPr>
          <p:cNvSpPr/>
          <p:nvPr/>
        </p:nvSpPr>
        <p:spPr>
          <a:xfrm>
            <a:off x="481252" y="3567815"/>
            <a:ext cx="105714" cy="1333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94D6085-4DC8-487C-B430-F7FDAEDB7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733" y="3347730"/>
            <a:ext cx="152400" cy="76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81A507D-D8D9-42C6-9649-3A1FE3A3C925}"/>
              </a:ext>
            </a:extLst>
          </p:cNvPr>
          <p:cNvSpPr txBox="1"/>
          <p:nvPr/>
        </p:nvSpPr>
        <p:spPr>
          <a:xfrm>
            <a:off x="2173271" y="3258926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Mini goal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849A6-9CCD-4E74-8ACE-767BC34BE04F}"/>
              </a:ext>
            </a:extLst>
          </p:cNvPr>
          <p:cNvSpPr txBox="1"/>
          <p:nvPr/>
        </p:nvSpPr>
        <p:spPr>
          <a:xfrm>
            <a:off x="546125" y="3530615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DB076E-1AE1-4839-A540-198BB9B14C9A}"/>
              </a:ext>
            </a:extLst>
          </p:cNvPr>
          <p:cNvSpPr txBox="1"/>
          <p:nvPr/>
        </p:nvSpPr>
        <p:spPr>
          <a:xfrm>
            <a:off x="2173271" y="3530615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Mannequin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77A8C8-A534-412E-A4EE-5896677B0271}"/>
              </a:ext>
            </a:extLst>
          </p:cNvPr>
          <p:cNvCxnSpPr/>
          <p:nvPr/>
        </p:nvCxnSpPr>
        <p:spPr>
          <a:xfrm>
            <a:off x="1916877" y="4276917"/>
            <a:ext cx="4332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1EF67D1-1ADB-4DCC-A70F-AC787853360C}"/>
              </a:ext>
            </a:extLst>
          </p:cNvPr>
          <p:cNvSpPr/>
          <p:nvPr/>
        </p:nvSpPr>
        <p:spPr>
          <a:xfrm>
            <a:off x="432619" y="4146786"/>
            <a:ext cx="443313" cy="25549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3A9060-1A8D-4999-91D7-02ACCBFCAD16}"/>
              </a:ext>
            </a:extLst>
          </p:cNvPr>
          <p:cNvSpPr txBox="1"/>
          <p:nvPr/>
        </p:nvSpPr>
        <p:spPr>
          <a:xfrm>
            <a:off x="820633" y="4145303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Zoned area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5DD7E5-AAC8-492A-9934-65909998304B}"/>
              </a:ext>
            </a:extLst>
          </p:cNvPr>
          <p:cNvSpPr txBox="1"/>
          <p:nvPr/>
        </p:nvSpPr>
        <p:spPr>
          <a:xfrm>
            <a:off x="2309649" y="4155550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Zone line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7863BA-ADC6-4530-B8C7-1DEBE01D9FA5}"/>
              </a:ext>
            </a:extLst>
          </p:cNvPr>
          <p:cNvSpPr/>
          <p:nvPr/>
        </p:nvSpPr>
        <p:spPr>
          <a:xfrm>
            <a:off x="432619" y="4540486"/>
            <a:ext cx="443313" cy="255494"/>
          </a:xfrm>
          <a:prstGeom prst="rect">
            <a:avLst/>
          </a:prstGeom>
          <a:noFill/>
          <a:ln w="12700">
            <a:solidFill>
              <a:srgbClr val="FFC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BA50B4-3023-4B79-A543-06212205ACA6}"/>
              </a:ext>
            </a:extLst>
          </p:cNvPr>
          <p:cNvSpPr txBox="1"/>
          <p:nvPr/>
        </p:nvSpPr>
        <p:spPr>
          <a:xfrm>
            <a:off x="820633" y="4539003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Highlighted Zone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5CD51DD-7235-430F-ADA5-DC75FB95D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834" y="3617145"/>
            <a:ext cx="244925" cy="6123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1055A3E-1B87-457B-81BC-EB5D7CC4BF01}"/>
              </a:ext>
            </a:extLst>
          </p:cNvPr>
          <p:cNvSpPr txBox="1"/>
          <p:nvPr/>
        </p:nvSpPr>
        <p:spPr>
          <a:xfrm>
            <a:off x="5597708" y="204832"/>
            <a:ext cx="1423980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altLang="en-GB" dirty="0" lang="en-GB">
                <a:solidFill>
                  <a:schemeClr val="bg1"/>
                </a:solidFill>
              </a:rPr>
              <a:t>In Possession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543E92-6327-44EA-95B7-7F7D9BAC0ECB}"/>
              </a:ext>
            </a:extLst>
          </p:cNvPr>
          <p:cNvSpPr txBox="1"/>
          <p:nvPr/>
        </p:nvSpPr>
        <p:spPr>
          <a:xfrm>
            <a:off x="2364621" y="4561709"/>
            <a:ext cx="1083240" cy="2308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dirty="0" lang="en-US"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Picture</a:t>
            </a:r>
          </a:p>
        </p:txBody>
      </p:sp>
      <p:pic>
        <p:nvPicPr>
          <p:cNvPr descr="See the source image" id="49" name="Picture 2">
            <a:extLst>
              <a:ext uri="{FF2B5EF4-FFF2-40B4-BE49-F238E27FC236}">
                <a16:creationId xmlns:a16="http://schemas.microsoft.com/office/drawing/2014/main" id="{A1EDC27F-49C2-4542-809B-F58A45D474E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606" y="4484275"/>
            <a:ext cx="250446" cy="3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9CB0535-3D0D-47BA-B784-B0BF6C803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540" y="973401"/>
            <a:ext cx="2584315" cy="35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4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7653" y="241206"/>
            <a:ext cx="8492247" cy="52322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Topic: Always plan back from the 11 v 11 or 9 v 9 game</a:t>
            </a:r>
          </a:p>
          <a:p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                Coach a team to improve their ability to attack from a throw in inside the final third.</a:t>
            </a:r>
            <a:endParaRPr b="1" dirty="0" lang="en-US" sz="14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7" name="Group 76"/>
          <p:cNvGrpSpPr/>
          <p:nvPr/>
        </p:nvGrpSpPr>
        <p:grpSpPr>
          <a:xfrm rot="16200000">
            <a:off x="624163" y="2481100"/>
            <a:ext cx="201711" cy="201711"/>
            <a:chOff x="5685113" y="1964763"/>
            <a:chExt cx="201711" cy="201711"/>
          </a:xfrm>
        </p:grpSpPr>
        <p:sp>
          <p:nvSpPr>
            <p:cNvPr id="78" name="Oval 77"/>
            <p:cNvSpPr/>
            <p:nvPr/>
          </p:nvSpPr>
          <p:spPr>
            <a:xfrm>
              <a:off x="5685113" y="1964763"/>
              <a:ext cx="201711" cy="201711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352" y="2030378"/>
              <a:ext cx="135078" cy="67540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 rot="5400000">
            <a:off x="5074524" y="2481100"/>
            <a:ext cx="201711" cy="201711"/>
            <a:chOff x="7224054" y="1964763"/>
            <a:chExt cx="201711" cy="201711"/>
          </a:xfrm>
        </p:grpSpPr>
        <p:sp>
          <p:nvSpPr>
            <p:cNvPr id="81" name="Oval 80"/>
            <p:cNvSpPr/>
            <p:nvPr/>
          </p:nvSpPr>
          <p:spPr>
            <a:xfrm>
              <a:off x="7224054" y="1964763"/>
              <a:ext cx="201711" cy="2017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8227" y="2030378"/>
              <a:ext cx="135078" cy="67540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1704792" y="3430798"/>
            <a:ext cx="201711" cy="201711"/>
            <a:chOff x="588922" y="4145055"/>
            <a:chExt cx="201711" cy="201711"/>
          </a:xfrm>
          <a:solidFill>
            <a:srgbClr val="92D050"/>
          </a:solidFill>
        </p:grpSpPr>
        <p:sp>
          <p:nvSpPr>
            <p:cNvPr id="83" name="Oval 82"/>
            <p:cNvSpPr/>
            <p:nvPr/>
          </p:nvSpPr>
          <p:spPr>
            <a:xfrm>
              <a:off x="588922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203" y="4199467"/>
              <a:ext cx="55739" cy="83608"/>
            </a:xfrm>
            <a:prstGeom prst="rect">
              <a:avLst/>
            </a:prstGeom>
            <a:grpFill/>
          </p:spPr>
        </p:pic>
      </p:grpSp>
      <p:grpSp>
        <p:nvGrpSpPr>
          <p:cNvPr id="149" name="Group 148"/>
          <p:cNvGrpSpPr/>
          <p:nvPr/>
        </p:nvGrpSpPr>
        <p:grpSpPr>
          <a:xfrm>
            <a:off x="1704792" y="1392157"/>
            <a:ext cx="201711" cy="201711"/>
            <a:chOff x="842770" y="4145055"/>
            <a:chExt cx="201711" cy="201711"/>
          </a:xfrm>
          <a:solidFill>
            <a:srgbClr val="92D050"/>
          </a:solidFill>
        </p:grpSpPr>
        <p:sp>
          <p:nvSpPr>
            <p:cNvPr id="84" name="Oval 83"/>
            <p:cNvSpPr/>
            <p:nvPr/>
          </p:nvSpPr>
          <p:spPr>
            <a:xfrm>
              <a:off x="842770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380" y="4203868"/>
              <a:ext cx="52805" cy="79207"/>
            </a:xfrm>
            <a:prstGeom prst="rect">
              <a:avLst/>
            </a:prstGeom>
            <a:grpFill/>
          </p:spPr>
        </p:pic>
      </p:grpSp>
      <p:grpSp>
        <p:nvGrpSpPr>
          <p:cNvPr id="150" name="Group 149"/>
          <p:cNvGrpSpPr/>
          <p:nvPr/>
        </p:nvGrpSpPr>
        <p:grpSpPr>
          <a:xfrm>
            <a:off x="1415985" y="2043202"/>
            <a:ext cx="201711" cy="201711"/>
            <a:chOff x="1096618" y="4145055"/>
            <a:chExt cx="201711" cy="201711"/>
          </a:xfrm>
          <a:solidFill>
            <a:srgbClr val="92D050"/>
          </a:solidFill>
        </p:grpSpPr>
        <p:sp>
          <p:nvSpPr>
            <p:cNvPr id="85" name="Oval 84"/>
            <p:cNvSpPr/>
            <p:nvPr/>
          </p:nvSpPr>
          <p:spPr>
            <a:xfrm>
              <a:off x="1096618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7633" y="4204689"/>
              <a:ext cx="52257" cy="78386"/>
            </a:xfrm>
            <a:prstGeom prst="rect">
              <a:avLst/>
            </a:prstGeom>
            <a:grpFill/>
          </p:spPr>
        </p:pic>
      </p:grpSp>
      <p:grpSp>
        <p:nvGrpSpPr>
          <p:cNvPr id="151" name="Group 150"/>
          <p:cNvGrpSpPr/>
          <p:nvPr/>
        </p:nvGrpSpPr>
        <p:grpSpPr>
          <a:xfrm>
            <a:off x="1461102" y="2750358"/>
            <a:ext cx="201711" cy="201711"/>
            <a:chOff x="1350466" y="4145055"/>
            <a:chExt cx="201711" cy="201711"/>
          </a:xfrm>
          <a:solidFill>
            <a:srgbClr val="92D050"/>
          </a:solidFill>
        </p:grpSpPr>
        <p:sp>
          <p:nvSpPr>
            <p:cNvPr id="86" name="Oval 85"/>
            <p:cNvSpPr/>
            <p:nvPr/>
          </p:nvSpPr>
          <p:spPr>
            <a:xfrm>
              <a:off x="1350466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5555" y="4203868"/>
              <a:ext cx="52805" cy="79207"/>
            </a:xfrm>
            <a:prstGeom prst="rect">
              <a:avLst/>
            </a:prstGeom>
            <a:grpFill/>
          </p:spPr>
        </p:pic>
      </p:grpSp>
      <p:grpSp>
        <p:nvGrpSpPr>
          <p:cNvPr id="152" name="Group 151"/>
          <p:cNvGrpSpPr/>
          <p:nvPr/>
        </p:nvGrpSpPr>
        <p:grpSpPr>
          <a:xfrm>
            <a:off x="1850605" y="2361050"/>
            <a:ext cx="201711" cy="201711"/>
            <a:chOff x="1604314" y="4145055"/>
            <a:chExt cx="201711" cy="201711"/>
          </a:xfrm>
          <a:solidFill>
            <a:srgbClr val="92D050"/>
          </a:solidFill>
        </p:grpSpPr>
        <p:sp>
          <p:nvSpPr>
            <p:cNvPr id="87" name="Oval 86"/>
            <p:cNvSpPr/>
            <p:nvPr/>
          </p:nvSpPr>
          <p:spPr>
            <a:xfrm>
              <a:off x="1604314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555" y="4207965"/>
              <a:ext cx="50645" cy="75968"/>
            </a:xfrm>
            <a:prstGeom prst="rect">
              <a:avLst/>
            </a:prstGeom>
            <a:grpFill/>
          </p:spPr>
        </p:pic>
      </p:grpSp>
      <p:grpSp>
        <p:nvGrpSpPr>
          <p:cNvPr id="153" name="Group 152"/>
          <p:cNvGrpSpPr/>
          <p:nvPr/>
        </p:nvGrpSpPr>
        <p:grpSpPr>
          <a:xfrm>
            <a:off x="2674703" y="3565806"/>
            <a:ext cx="201711" cy="201711"/>
            <a:chOff x="1858162" y="4145055"/>
            <a:chExt cx="201711" cy="201711"/>
          </a:xfrm>
          <a:solidFill>
            <a:srgbClr val="92D050"/>
          </a:solidFill>
        </p:grpSpPr>
        <p:sp>
          <p:nvSpPr>
            <p:cNvPr id="88" name="Oval 87"/>
            <p:cNvSpPr/>
            <p:nvPr/>
          </p:nvSpPr>
          <p:spPr>
            <a:xfrm>
              <a:off x="1858162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3170" y="4211758"/>
              <a:ext cx="54131" cy="72175"/>
            </a:xfrm>
            <a:prstGeom prst="rect">
              <a:avLst/>
            </a:prstGeom>
            <a:grpFill/>
          </p:spPr>
        </p:pic>
      </p:grpSp>
      <p:grpSp>
        <p:nvGrpSpPr>
          <p:cNvPr id="154" name="Group 153"/>
          <p:cNvGrpSpPr/>
          <p:nvPr/>
        </p:nvGrpSpPr>
        <p:grpSpPr>
          <a:xfrm>
            <a:off x="2182583" y="1897066"/>
            <a:ext cx="201711" cy="201711"/>
            <a:chOff x="2112010" y="4145055"/>
            <a:chExt cx="201711" cy="201711"/>
          </a:xfrm>
          <a:solidFill>
            <a:srgbClr val="92D050"/>
          </a:solidFill>
        </p:grpSpPr>
        <p:sp>
          <p:nvSpPr>
            <p:cNvPr id="89" name="Oval 88"/>
            <p:cNvSpPr/>
            <p:nvPr/>
          </p:nvSpPr>
          <p:spPr>
            <a:xfrm>
              <a:off x="2112010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84940" y="4203564"/>
              <a:ext cx="53435" cy="80153"/>
            </a:xfrm>
            <a:prstGeom prst="rect">
              <a:avLst/>
            </a:prstGeom>
            <a:grpFill/>
          </p:spPr>
        </p:pic>
      </p:grpSp>
      <p:grpSp>
        <p:nvGrpSpPr>
          <p:cNvPr id="155" name="Group 154"/>
          <p:cNvGrpSpPr/>
          <p:nvPr/>
        </p:nvGrpSpPr>
        <p:grpSpPr>
          <a:xfrm>
            <a:off x="2582842" y="2400109"/>
            <a:ext cx="201711" cy="201711"/>
            <a:chOff x="2365858" y="4145055"/>
            <a:chExt cx="201711" cy="201711"/>
          </a:xfrm>
          <a:solidFill>
            <a:srgbClr val="92D050"/>
          </a:solidFill>
        </p:grpSpPr>
        <p:sp>
          <p:nvSpPr>
            <p:cNvPr id="90" name="Oval 89"/>
            <p:cNvSpPr/>
            <p:nvPr/>
          </p:nvSpPr>
          <p:spPr>
            <a:xfrm>
              <a:off x="2365858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9862" y="4204689"/>
              <a:ext cx="52257" cy="78386"/>
            </a:xfrm>
            <a:prstGeom prst="rect">
              <a:avLst/>
            </a:prstGeom>
            <a:grpFill/>
          </p:spPr>
        </p:pic>
      </p:grpSp>
      <p:grpSp>
        <p:nvGrpSpPr>
          <p:cNvPr id="156" name="Group 155"/>
          <p:cNvGrpSpPr/>
          <p:nvPr/>
        </p:nvGrpSpPr>
        <p:grpSpPr>
          <a:xfrm>
            <a:off x="2179275" y="2887718"/>
            <a:ext cx="201711" cy="201711"/>
            <a:chOff x="2619706" y="4145055"/>
            <a:chExt cx="201711" cy="201711"/>
          </a:xfrm>
          <a:solidFill>
            <a:srgbClr val="92D050"/>
          </a:solidFill>
        </p:grpSpPr>
        <p:sp>
          <p:nvSpPr>
            <p:cNvPr id="91" name="Oval 90"/>
            <p:cNvSpPr/>
            <p:nvPr/>
          </p:nvSpPr>
          <p:spPr>
            <a:xfrm>
              <a:off x="2619706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74942" y="4207661"/>
              <a:ext cx="84133" cy="75720"/>
            </a:xfrm>
            <a:prstGeom prst="rect">
              <a:avLst/>
            </a:prstGeom>
            <a:grpFill/>
          </p:spPr>
        </p:pic>
      </p:grpSp>
      <p:grpSp>
        <p:nvGrpSpPr>
          <p:cNvPr id="157" name="Group 156"/>
          <p:cNvGrpSpPr/>
          <p:nvPr/>
        </p:nvGrpSpPr>
        <p:grpSpPr>
          <a:xfrm>
            <a:off x="2709103" y="1366530"/>
            <a:ext cx="201711" cy="201711"/>
            <a:chOff x="2873558" y="4145055"/>
            <a:chExt cx="201711" cy="201711"/>
          </a:xfrm>
          <a:solidFill>
            <a:srgbClr val="92D050"/>
          </a:solidFill>
        </p:grpSpPr>
        <p:sp>
          <p:nvSpPr>
            <p:cNvPr id="92" name="Oval 91"/>
            <p:cNvSpPr/>
            <p:nvPr/>
          </p:nvSpPr>
          <p:spPr>
            <a:xfrm>
              <a:off x="2873558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933319" y="4203564"/>
              <a:ext cx="71439" cy="80369"/>
            </a:xfrm>
            <a:prstGeom prst="rect">
              <a:avLst/>
            </a:prstGeom>
            <a:grpFill/>
          </p:spPr>
        </p:pic>
      </p:grpSp>
      <p:grpSp>
        <p:nvGrpSpPr>
          <p:cNvPr id="138" name="Group 137"/>
          <p:cNvGrpSpPr/>
          <p:nvPr/>
        </p:nvGrpSpPr>
        <p:grpSpPr>
          <a:xfrm>
            <a:off x="4076386" y="1874897"/>
            <a:ext cx="201711" cy="201711"/>
            <a:chOff x="2873558" y="845347"/>
            <a:chExt cx="201711" cy="201711"/>
          </a:xfrm>
        </p:grpSpPr>
        <p:sp>
          <p:nvSpPr>
            <p:cNvPr id="101" name="Oval 100"/>
            <p:cNvSpPr/>
            <p:nvPr/>
          </p:nvSpPr>
          <p:spPr>
            <a:xfrm>
              <a:off x="2873558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2925" y="901921"/>
              <a:ext cx="55739" cy="83608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3543758" y="3552967"/>
            <a:ext cx="201711" cy="201711"/>
            <a:chOff x="3121745" y="845347"/>
            <a:chExt cx="201711" cy="201711"/>
          </a:xfrm>
        </p:grpSpPr>
        <p:sp>
          <p:nvSpPr>
            <p:cNvPr id="102" name="Oval 101"/>
            <p:cNvSpPr/>
            <p:nvPr/>
          </p:nvSpPr>
          <p:spPr>
            <a:xfrm>
              <a:off x="31217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335" y="906322"/>
              <a:ext cx="52805" cy="79207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4104487" y="2400110"/>
            <a:ext cx="201711" cy="201711"/>
            <a:chOff x="3369932" y="845347"/>
            <a:chExt cx="201711" cy="201711"/>
          </a:xfrm>
        </p:grpSpPr>
        <p:sp>
          <p:nvSpPr>
            <p:cNvPr id="100" name="Oval 99"/>
            <p:cNvSpPr/>
            <p:nvPr/>
          </p:nvSpPr>
          <p:spPr>
            <a:xfrm>
              <a:off x="3369932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5122" y="907143"/>
              <a:ext cx="52257" cy="78386"/>
            </a:xfrm>
            <a:prstGeom prst="rect">
              <a:avLst/>
            </a:prstGeom>
          </p:spPr>
        </p:pic>
      </p:grpSp>
      <p:grpSp>
        <p:nvGrpSpPr>
          <p:cNvPr id="141" name="Group 140"/>
          <p:cNvGrpSpPr/>
          <p:nvPr/>
        </p:nvGrpSpPr>
        <p:grpSpPr>
          <a:xfrm>
            <a:off x="4104486" y="2861212"/>
            <a:ext cx="201711" cy="201711"/>
            <a:chOff x="3618119" y="845347"/>
            <a:chExt cx="201711" cy="201711"/>
          </a:xfrm>
        </p:grpSpPr>
        <p:sp>
          <p:nvSpPr>
            <p:cNvPr id="99" name="Oval 98"/>
            <p:cNvSpPr/>
            <p:nvPr/>
          </p:nvSpPr>
          <p:spPr>
            <a:xfrm>
              <a:off x="3618119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98811" y="906322"/>
              <a:ext cx="52805" cy="79207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3580527" y="2470884"/>
            <a:ext cx="201711" cy="201711"/>
            <a:chOff x="3866306" y="845347"/>
            <a:chExt cx="201711" cy="201711"/>
          </a:xfrm>
        </p:grpSpPr>
        <p:sp>
          <p:nvSpPr>
            <p:cNvPr id="98" name="Oval 97"/>
            <p:cNvSpPr/>
            <p:nvPr/>
          </p:nvSpPr>
          <p:spPr>
            <a:xfrm>
              <a:off x="3866306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5578" y="906186"/>
              <a:ext cx="50645" cy="75968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3477367" y="1366530"/>
            <a:ext cx="201711" cy="201711"/>
            <a:chOff x="4114493" y="845347"/>
            <a:chExt cx="201711" cy="201711"/>
          </a:xfrm>
        </p:grpSpPr>
        <p:sp>
          <p:nvSpPr>
            <p:cNvPr id="97" name="Oval 96"/>
            <p:cNvSpPr/>
            <p:nvPr/>
          </p:nvSpPr>
          <p:spPr>
            <a:xfrm>
              <a:off x="4114493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93727" y="909979"/>
              <a:ext cx="54131" cy="72175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3445597" y="1924671"/>
            <a:ext cx="201711" cy="201711"/>
            <a:chOff x="4362680" y="845347"/>
            <a:chExt cx="201711" cy="201711"/>
          </a:xfrm>
        </p:grpSpPr>
        <p:sp>
          <p:nvSpPr>
            <p:cNvPr id="96" name="Oval 95"/>
            <p:cNvSpPr/>
            <p:nvPr/>
          </p:nvSpPr>
          <p:spPr>
            <a:xfrm>
              <a:off x="4362680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5497" y="906018"/>
              <a:ext cx="53435" cy="80153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2956197" y="2181243"/>
            <a:ext cx="201711" cy="201711"/>
            <a:chOff x="4610867" y="845347"/>
            <a:chExt cx="201711" cy="201711"/>
          </a:xfrm>
        </p:grpSpPr>
        <p:sp>
          <p:nvSpPr>
            <p:cNvPr id="95" name="Oval 94"/>
            <p:cNvSpPr/>
            <p:nvPr/>
          </p:nvSpPr>
          <p:spPr>
            <a:xfrm>
              <a:off x="4610867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91953" y="902910"/>
              <a:ext cx="52257" cy="78386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472491" y="2996105"/>
            <a:ext cx="201711" cy="201711"/>
            <a:chOff x="4859054" y="845347"/>
            <a:chExt cx="201711" cy="201711"/>
          </a:xfrm>
        </p:grpSpPr>
        <p:sp>
          <p:nvSpPr>
            <p:cNvPr id="94" name="Oval 93"/>
            <p:cNvSpPr/>
            <p:nvPr/>
          </p:nvSpPr>
          <p:spPr>
            <a:xfrm>
              <a:off x="4859054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22800" y="910115"/>
              <a:ext cx="84133" cy="75720"/>
            </a:xfrm>
            <a:prstGeom prst="rect">
              <a:avLst/>
            </a:prstGeom>
          </p:spPr>
        </p:pic>
      </p:grpSp>
      <p:grpSp>
        <p:nvGrpSpPr>
          <p:cNvPr id="147" name="Group 146"/>
          <p:cNvGrpSpPr/>
          <p:nvPr/>
        </p:nvGrpSpPr>
        <p:grpSpPr>
          <a:xfrm>
            <a:off x="2975326" y="2686667"/>
            <a:ext cx="201711" cy="201711"/>
            <a:chOff x="5107245" y="845347"/>
            <a:chExt cx="201711" cy="201711"/>
          </a:xfrm>
        </p:grpSpPr>
        <p:sp>
          <p:nvSpPr>
            <p:cNvPr id="93" name="Oval 92"/>
            <p:cNvSpPr/>
            <p:nvPr/>
          </p:nvSpPr>
          <p:spPr>
            <a:xfrm>
              <a:off x="51072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72711" y="906018"/>
              <a:ext cx="71439" cy="80369"/>
            </a:xfrm>
            <a:prstGeom prst="rect">
              <a:avLst/>
            </a:prstGeom>
          </p:spPr>
        </p:pic>
      </p:grpSp>
      <p:pic>
        <p:nvPicPr>
          <p:cNvPr descr="BALL.png" id="158" name="Picture 1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9" y="2428329"/>
            <a:ext cx="108786" cy="108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B5559-E944-48DA-B904-E7AD179089D9}"/>
              </a:ext>
            </a:extLst>
          </p:cNvPr>
          <p:cNvSpPr txBox="1"/>
          <p:nvPr/>
        </p:nvSpPr>
        <p:spPr>
          <a:xfrm>
            <a:off x="5594898" y="1058640"/>
            <a:ext cx="2881037" cy="313932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b="1" dirty="0" lang="en-GB">
                <a:solidFill>
                  <a:srgbClr val="0070C0"/>
                </a:solidFill>
              </a:rPr>
              <a:t>Blue Team</a:t>
            </a:r>
          </a:p>
          <a:p>
            <a:endParaRPr altLang="en-GB" dirty="0" lang="en-GB"/>
          </a:p>
          <a:p>
            <a:r>
              <a:rPr altLang="en-GB" dirty="0" lang="en-GB"/>
              <a:t>GK – 3 – 5 - 2</a:t>
            </a:r>
          </a:p>
          <a:p>
            <a:endParaRPr altLang="en-GB" b="1" dirty="0" lang="en-GB">
              <a:solidFill>
                <a:srgbClr val="92D050"/>
              </a:solidFill>
            </a:endParaRPr>
          </a:p>
          <a:p>
            <a:endParaRPr altLang="en-GB" b="1" dirty="0" lang="en-GB">
              <a:solidFill>
                <a:srgbClr val="92D050"/>
              </a:solidFill>
            </a:endParaRPr>
          </a:p>
          <a:p>
            <a:endParaRPr altLang="en-GB" b="1" dirty="0" lang="en-GB">
              <a:solidFill>
                <a:srgbClr val="92D050"/>
              </a:solidFill>
            </a:endParaRPr>
          </a:p>
          <a:p>
            <a:r>
              <a:rPr altLang="en-GB" b="1" dirty="0" lang="en-GB">
                <a:solidFill>
                  <a:srgbClr val="92D050"/>
                </a:solidFill>
              </a:rPr>
              <a:t>Green Team</a:t>
            </a:r>
          </a:p>
          <a:p>
            <a:endParaRPr altLang="en-GB" dirty="0" lang="en-GB"/>
          </a:p>
          <a:p>
            <a:r>
              <a:rPr altLang="en-GB" dirty="0" lang="en-GB"/>
              <a:t>GK – 4 -3 – 3</a:t>
            </a:r>
          </a:p>
          <a:p>
            <a:endParaRPr altLang="en-GB" dirty="0" lang="en-GB"/>
          </a:p>
          <a:p>
            <a:endParaRPr altLang="en-GB" dirty="0" lang="en-GB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57A53389-0CB2-4FD7-8AFA-C02AC33F119F}"/>
              </a:ext>
            </a:extLst>
          </p:cNvPr>
          <p:cNvSpPr/>
          <p:nvPr/>
        </p:nvSpPr>
        <p:spPr>
          <a:xfrm>
            <a:off x="7915487" y="439164"/>
            <a:ext cx="1142779" cy="944712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900"/>
              <a:t> Creating and scoring</a:t>
            </a:r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EB91CB49-A0AE-45C8-A096-33232E426425}"/>
              </a:ext>
            </a:extLst>
          </p:cNvPr>
          <p:cNvSpPr/>
          <p:nvPr/>
        </p:nvSpPr>
        <p:spPr>
          <a:xfrm>
            <a:off x="7887026" y="1576682"/>
            <a:ext cx="1171240" cy="894202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900"/>
              <a:t>Progressing and penetrating</a:t>
            </a:r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D102CE1D-3705-4AAB-82DF-E739AD97EB42}"/>
              </a:ext>
            </a:extLst>
          </p:cNvPr>
          <p:cNvSpPr/>
          <p:nvPr/>
        </p:nvSpPr>
        <p:spPr>
          <a:xfrm>
            <a:off x="7912530" y="2649572"/>
            <a:ext cx="1145735" cy="953136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1000"/>
              <a:t>Counter attacking</a:t>
            </a:r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FE32F713-CABE-4741-A409-C8F07BD10E76}"/>
              </a:ext>
            </a:extLst>
          </p:cNvPr>
          <p:cNvSpPr/>
          <p:nvPr/>
        </p:nvSpPr>
        <p:spPr>
          <a:xfrm>
            <a:off x="7923559" y="3948382"/>
            <a:ext cx="1134705" cy="856534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900"/>
              <a:t>Retaining and Building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287D325-A5CA-45CA-97C6-3C02E406DC7C}"/>
              </a:ext>
            </a:extLst>
          </p:cNvPr>
          <p:cNvSpPr/>
          <p:nvPr/>
        </p:nvSpPr>
        <p:spPr>
          <a:xfrm>
            <a:off x="7881696" y="2622198"/>
            <a:ext cx="1181899" cy="10205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DFA730E-A3AA-4CDF-884E-608AF7783186}"/>
              </a:ext>
            </a:extLst>
          </p:cNvPr>
          <p:cNvSpPr/>
          <p:nvPr/>
        </p:nvSpPr>
        <p:spPr>
          <a:xfrm>
            <a:off x="7898088" y="3873432"/>
            <a:ext cx="1181899" cy="10205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</p:spTree>
    <p:extLst>
      <p:ext uri="{BB962C8B-B14F-4D97-AF65-F5344CB8AC3E}">
        <p14:creationId xmlns:p14="http://schemas.microsoft.com/office/powerpoint/2010/main" val="303512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30" y="241206"/>
            <a:ext cx="7514966" cy="738664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Topic: 6 v 6 Practice</a:t>
            </a:r>
          </a:p>
          <a:p>
            <a:pPr algn="ctr"/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Coach a team to improve their ability to attack from a throw in inside the final third.</a:t>
            </a:r>
          </a:p>
          <a:p>
            <a:pPr algn="ctr"/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                </a:t>
            </a:r>
            <a:endParaRPr b="1" dirty="0" lang="en-US" sz="14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7" name="Group 76"/>
          <p:cNvGrpSpPr/>
          <p:nvPr/>
        </p:nvGrpSpPr>
        <p:grpSpPr>
          <a:xfrm rot="16200000">
            <a:off x="699516" y="2493534"/>
            <a:ext cx="201711" cy="201711"/>
            <a:chOff x="5685113" y="1964763"/>
            <a:chExt cx="201711" cy="201711"/>
          </a:xfrm>
        </p:grpSpPr>
        <p:sp>
          <p:nvSpPr>
            <p:cNvPr id="78" name="Oval 77"/>
            <p:cNvSpPr/>
            <p:nvPr/>
          </p:nvSpPr>
          <p:spPr>
            <a:xfrm>
              <a:off x="5685113" y="1964763"/>
              <a:ext cx="201711" cy="201711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352" y="2030378"/>
              <a:ext cx="135078" cy="67540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805574" y="3371910"/>
            <a:ext cx="201711" cy="201711"/>
            <a:chOff x="588922" y="4145055"/>
            <a:chExt cx="201711" cy="201711"/>
          </a:xfrm>
          <a:solidFill>
            <a:srgbClr val="92D050"/>
          </a:solidFill>
        </p:grpSpPr>
        <p:sp>
          <p:nvSpPr>
            <p:cNvPr id="83" name="Oval 82"/>
            <p:cNvSpPr/>
            <p:nvPr/>
          </p:nvSpPr>
          <p:spPr>
            <a:xfrm>
              <a:off x="588922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203" y="4199467"/>
              <a:ext cx="55739" cy="83608"/>
            </a:xfrm>
            <a:prstGeom prst="rect">
              <a:avLst/>
            </a:prstGeom>
            <a:grpFill/>
          </p:spPr>
        </p:pic>
      </p:grpSp>
      <p:grpSp>
        <p:nvGrpSpPr>
          <p:cNvPr id="149" name="Group 148"/>
          <p:cNvGrpSpPr/>
          <p:nvPr/>
        </p:nvGrpSpPr>
        <p:grpSpPr>
          <a:xfrm>
            <a:off x="1299876" y="2102477"/>
            <a:ext cx="201711" cy="201711"/>
            <a:chOff x="842770" y="4145055"/>
            <a:chExt cx="201711" cy="201711"/>
          </a:xfrm>
          <a:solidFill>
            <a:srgbClr val="92D050"/>
          </a:solidFill>
        </p:grpSpPr>
        <p:sp>
          <p:nvSpPr>
            <p:cNvPr id="84" name="Oval 83"/>
            <p:cNvSpPr/>
            <p:nvPr/>
          </p:nvSpPr>
          <p:spPr>
            <a:xfrm>
              <a:off x="842770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380" y="4203868"/>
              <a:ext cx="52805" cy="79207"/>
            </a:xfrm>
            <a:prstGeom prst="rect">
              <a:avLst/>
            </a:prstGeom>
            <a:grpFill/>
          </p:spPr>
        </p:pic>
      </p:grpSp>
      <p:grpSp>
        <p:nvGrpSpPr>
          <p:cNvPr id="150" name="Group 149"/>
          <p:cNvGrpSpPr/>
          <p:nvPr/>
        </p:nvGrpSpPr>
        <p:grpSpPr>
          <a:xfrm>
            <a:off x="1208612" y="2606399"/>
            <a:ext cx="201711" cy="201711"/>
            <a:chOff x="1096618" y="4145055"/>
            <a:chExt cx="201711" cy="201711"/>
          </a:xfrm>
          <a:solidFill>
            <a:srgbClr val="92D050"/>
          </a:solidFill>
        </p:grpSpPr>
        <p:sp>
          <p:nvSpPr>
            <p:cNvPr id="85" name="Oval 84"/>
            <p:cNvSpPr/>
            <p:nvPr/>
          </p:nvSpPr>
          <p:spPr>
            <a:xfrm>
              <a:off x="1096618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7633" y="4204689"/>
              <a:ext cx="52257" cy="78386"/>
            </a:xfrm>
            <a:prstGeom prst="rect">
              <a:avLst/>
            </a:prstGeom>
            <a:grpFill/>
          </p:spPr>
        </p:pic>
      </p:grpSp>
      <p:grpSp>
        <p:nvGrpSpPr>
          <p:cNvPr id="151" name="Group 150"/>
          <p:cNvGrpSpPr/>
          <p:nvPr/>
        </p:nvGrpSpPr>
        <p:grpSpPr>
          <a:xfrm>
            <a:off x="1488155" y="3368852"/>
            <a:ext cx="201711" cy="201711"/>
            <a:chOff x="1350466" y="4145055"/>
            <a:chExt cx="201711" cy="201711"/>
          </a:xfrm>
          <a:solidFill>
            <a:srgbClr val="92D050"/>
          </a:solidFill>
        </p:grpSpPr>
        <p:sp>
          <p:nvSpPr>
            <p:cNvPr id="86" name="Oval 85"/>
            <p:cNvSpPr/>
            <p:nvPr/>
          </p:nvSpPr>
          <p:spPr>
            <a:xfrm>
              <a:off x="1350466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5555" y="4203868"/>
              <a:ext cx="52805" cy="79207"/>
            </a:xfrm>
            <a:prstGeom prst="rect">
              <a:avLst/>
            </a:prstGeom>
            <a:grpFill/>
          </p:spPr>
        </p:pic>
      </p:grpSp>
      <p:grpSp>
        <p:nvGrpSpPr>
          <p:cNvPr id="152" name="Group 151"/>
          <p:cNvGrpSpPr/>
          <p:nvPr/>
        </p:nvGrpSpPr>
        <p:grpSpPr>
          <a:xfrm>
            <a:off x="1651705" y="2855071"/>
            <a:ext cx="201711" cy="201711"/>
            <a:chOff x="1604314" y="4145055"/>
            <a:chExt cx="201711" cy="201711"/>
          </a:xfrm>
          <a:solidFill>
            <a:srgbClr val="92D050"/>
          </a:solidFill>
        </p:grpSpPr>
        <p:sp>
          <p:nvSpPr>
            <p:cNvPr id="87" name="Oval 86"/>
            <p:cNvSpPr/>
            <p:nvPr/>
          </p:nvSpPr>
          <p:spPr>
            <a:xfrm>
              <a:off x="1604314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555" y="4207965"/>
              <a:ext cx="50645" cy="75968"/>
            </a:xfrm>
            <a:prstGeom prst="rect">
              <a:avLst/>
            </a:prstGeom>
            <a:grpFill/>
          </p:spPr>
        </p:pic>
      </p:grpSp>
      <p:grpSp>
        <p:nvGrpSpPr>
          <p:cNvPr id="139" name="Group 138"/>
          <p:cNvGrpSpPr/>
          <p:nvPr/>
        </p:nvGrpSpPr>
        <p:grpSpPr>
          <a:xfrm>
            <a:off x="1510421" y="4108951"/>
            <a:ext cx="201711" cy="201711"/>
            <a:chOff x="3121745" y="845347"/>
            <a:chExt cx="201711" cy="201711"/>
          </a:xfrm>
        </p:grpSpPr>
        <p:sp>
          <p:nvSpPr>
            <p:cNvPr id="102" name="Oval 101"/>
            <p:cNvSpPr/>
            <p:nvPr/>
          </p:nvSpPr>
          <p:spPr>
            <a:xfrm>
              <a:off x="31217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335" y="906322"/>
              <a:ext cx="52805" cy="79207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1934679" y="2817125"/>
            <a:ext cx="201711" cy="201711"/>
            <a:chOff x="3866306" y="845347"/>
            <a:chExt cx="201711" cy="201711"/>
          </a:xfrm>
        </p:grpSpPr>
        <p:sp>
          <p:nvSpPr>
            <p:cNvPr id="98" name="Oval 97"/>
            <p:cNvSpPr/>
            <p:nvPr/>
          </p:nvSpPr>
          <p:spPr>
            <a:xfrm>
              <a:off x="3866306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5578" y="906186"/>
              <a:ext cx="50645" cy="75968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1792060" y="3560884"/>
            <a:ext cx="201711" cy="201711"/>
            <a:chOff x="4362680" y="845347"/>
            <a:chExt cx="201711" cy="201711"/>
          </a:xfrm>
        </p:grpSpPr>
        <p:sp>
          <p:nvSpPr>
            <p:cNvPr id="96" name="Oval 95"/>
            <p:cNvSpPr/>
            <p:nvPr/>
          </p:nvSpPr>
          <p:spPr>
            <a:xfrm>
              <a:off x="4362680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45497" y="906018"/>
              <a:ext cx="53435" cy="80153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1414859" y="2550245"/>
            <a:ext cx="201711" cy="201711"/>
            <a:chOff x="4610867" y="845347"/>
            <a:chExt cx="201711" cy="201711"/>
          </a:xfrm>
        </p:grpSpPr>
        <p:sp>
          <p:nvSpPr>
            <p:cNvPr id="95" name="Oval 94"/>
            <p:cNvSpPr/>
            <p:nvPr/>
          </p:nvSpPr>
          <p:spPr>
            <a:xfrm>
              <a:off x="4610867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91953" y="902910"/>
              <a:ext cx="52257" cy="78386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982539" y="3528205"/>
            <a:ext cx="201711" cy="201711"/>
            <a:chOff x="4859054" y="845347"/>
            <a:chExt cx="201711" cy="201711"/>
          </a:xfrm>
        </p:grpSpPr>
        <p:sp>
          <p:nvSpPr>
            <p:cNvPr id="94" name="Oval 93"/>
            <p:cNvSpPr/>
            <p:nvPr/>
          </p:nvSpPr>
          <p:spPr>
            <a:xfrm>
              <a:off x="4859054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800" y="910115"/>
              <a:ext cx="84133" cy="75720"/>
            </a:xfrm>
            <a:prstGeom prst="rect">
              <a:avLst/>
            </a:prstGeom>
          </p:spPr>
        </p:pic>
      </p:grpSp>
      <p:grpSp>
        <p:nvGrpSpPr>
          <p:cNvPr id="147" name="Group 146"/>
          <p:cNvGrpSpPr/>
          <p:nvPr/>
        </p:nvGrpSpPr>
        <p:grpSpPr>
          <a:xfrm>
            <a:off x="1518897" y="2068309"/>
            <a:ext cx="201711" cy="201711"/>
            <a:chOff x="5107245" y="845347"/>
            <a:chExt cx="201711" cy="201711"/>
          </a:xfrm>
        </p:grpSpPr>
        <p:sp>
          <p:nvSpPr>
            <p:cNvPr id="93" name="Oval 92"/>
            <p:cNvSpPr/>
            <p:nvPr/>
          </p:nvSpPr>
          <p:spPr>
            <a:xfrm>
              <a:off x="51072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72711" y="906018"/>
              <a:ext cx="71439" cy="80369"/>
            </a:xfrm>
            <a:prstGeom prst="rect">
              <a:avLst/>
            </a:prstGeom>
          </p:spPr>
        </p:pic>
      </p:grpSp>
      <p:pic>
        <p:nvPicPr>
          <p:cNvPr descr="BALL.png" id="158" name="Picture 1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75" y="4074520"/>
            <a:ext cx="108786" cy="108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B5559-E944-48DA-B904-E7AD179089D9}"/>
              </a:ext>
            </a:extLst>
          </p:cNvPr>
          <p:cNvSpPr txBox="1"/>
          <p:nvPr/>
        </p:nvSpPr>
        <p:spPr>
          <a:xfrm>
            <a:off x="5728601" y="1148930"/>
            <a:ext cx="2881037" cy="313932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endParaRPr altLang="en-GB" b="1" dirty="0" lang="en-GB">
              <a:solidFill>
                <a:srgbClr val="92D050"/>
              </a:solidFill>
            </a:endParaRPr>
          </a:p>
          <a:p>
            <a:r>
              <a:rPr altLang="en-GB" b="1" dirty="0" lang="en-GB">
                <a:solidFill>
                  <a:srgbClr val="0070C0"/>
                </a:solidFill>
              </a:rPr>
              <a:t>Blue Team</a:t>
            </a:r>
          </a:p>
          <a:p>
            <a:endParaRPr altLang="en-GB" dirty="0" lang="en-GB"/>
          </a:p>
          <a:p>
            <a:r>
              <a:rPr altLang="en-GB" dirty="0" lang="en-GB"/>
              <a:t>4 – 2 </a:t>
            </a:r>
          </a:p>
          <a:p>
            <a:endParaRPr altLang="en-GB" b="1" dirty="0" lang="en-GB">
              <a:solidFill>
                <a:srgbClr val="92D050"/>
              </a:solidFill>
            </a:endParaRPr>
          </a:p>
          <a:p>
            <a:endParaRPr altLang="en-GB" b="1" dirty="0" lang="en-GB">
              <a:solidFill>
                <a:srgbClr val="92D050"/>
              </a:solidFill>
            </a:endParaRPr>
          </a:p>
          <a:p>
            <a:r>
              <a:rPr altLang="en-GB" b="1" dirty="0" lang="en-GB">
                <a:solidFill>
                  <a:srgbClr val="92D050"/>
                </a:solidFill>
              </a:rPr>
              <a:t>Green Team</a:t>
            </a:r>
          </a:p>
          <a:p>
            <a:endParaRPr altLang="en-GB" dirty="0" lang="en-GB"/>
          </a:p>
          <a:p>
            <a:r>
              <a:rPr altLang="en-GB" dirty="0" lang="en-GB"/>
              <a:t>GK – 4 -1 </a:t>
            </a:r>
          </a:p>
          <a:p>
            <a:endParaRPr altLang="en-GB" dirty="0" lang="en-GB"/>
          </a:p>
          <a:p>
            <a:endParaRPr altLang="en-GB" dirty="0" lang="en-GB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57A53389-0CB2-4FD7-8AFA-C02AC33F119F}"/>
              </a:ext>
            </a:extLst>
          </p:cNvPr>
          <p:cNvSpPr/>
          <p:nvPr/>
        </p:nvSpPr>
        <p:spPr>
          <a:xfrm>
            <a:off x="7784442" y="439163"/>
            <a:ext cx="1279507" cy="1038239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lang="en-US" sz="1100"/>
              <a:t> </a:t>
            </a:r>
            <a:r>
              <a:rPr b="1" dirty="0" lang="en-US" sz="900"/>
              <a:t>Creating and scoring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7D14E09-BA51-486E-AB46-ED4DDDDE22DF}"/>
              </a:ext>
            </a:extLst>
          </p:cNvPr>
          <p:cNvSpPr/>
          <p:nvPr/>
        </p:nvSpPr>
        <p:spPr>
          <a:xfrm rot="3382264">
            <a:off x="880620" y="2574481"/>
            <a:ext cx="1634980" cy="2029197"/>
          </a:xfrm>
          <a:prstGeom prst="ellipse">
            <a:avLst/>
          </a:prstGeom>
          <a:noFill/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48002F-4A9A-416E-B605-57C5236A23A5}"/>
              </a:ext>
            </a:extLst>
          </p:cNvPr>
          <p:cNvSpPr/>
          <p:nvPr/>
        </p:nvSpPr>
        <p:spPr>
          <a:xfrm>
            <a:off x="1013532" y="1836295"/>
            <a:ext cx="907293" cy="1069572"/>
          </a:xfrm>
          <a:prstGeom prst="ellipse">
            <a:avLst/>
          </a:prstGeom>
          <a:noFill/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449EDFC-4990-440A-B33F-E1B7C9FB7E93}"/>
              </a:ext>
            </a:extLst>
          </p:cNvPr>
          <p:cNvSpPr/>
          <p:nvPr/>
        </p:nvSpPr>
        <p:spPr>
          <a:xfrm>
            <a:off x="581438" y="1652866"/>
            <a:ext cx="2338561" cy="2386983"/>
          </a:xfrm>
          <a:prstGeom prst="rect">
            <a:avLst/>
          </a:prstGeom>
          <a:noFill/>
          <a:ln cmpd="sng"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 sz="1350">
              <a:solidFill>
                <a:prstClr val="white"/>
              </a:solidFill>
            </a:endParaRPr>
          </a:p>
        </p:txBody>
      </p:sp>
      <p:pic>
        <p:nvPicPr>
          <p:cNvPr descr="goals.png" id="117" name="Picture 116">
            <a:extLst>
              <a:ext uri="{FF2B5EF4-FFF2-40B4-BE49-F238E27FC236}">
                <a16:creationId xmlns:a16="http://schemas.microsoft.com/office/drawing/2014/main" id="{602CF09E-B8AF-4248-8B32-050CBD98C7AD}"/>
              </a:ext>
            </a:extLst>
          </p:cNvPr>
          <p:cNvPicPr>
            <a:picLocks noChangeAspect="1"/>
          </p:cNvPicPr>
          <p:nvPr/>
        </p:nvPicPr>
        <p:blipFill>
          <a:blip cstate="email"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53920" y="4049591"/>
            <a:ext cx="81235" cy="317848"/>
          </a:xfrm>
          <a:prstGeom prst="rect">
            <a:avLst/>
          </a:prstGeom>
        </p:spPr>
      </p:pic>
      <p:pic>
        <p:nvPicPr>
          <p:cNvPr descr="goals.png" id="118" name="Picture 117">
            <a:extLst>
              <a:ext uri="{FF2B5EF4-FFF2-40B4-BE49-F238E27FC236}">
                <a16:creationId xmlns:a16="http://schemas.microsoft.com/office/drawing/2014/main" id="{C8103CF2-37EF-439A-94E4-7EA85248FCB0}"/>
              </a:ext>
            </a:extLst>
          </p:cNvPr>
          <p:cNvPicPr>
            <a:picLocks noChangeAspect="1"/>
          </p:cNvPicPr>
          <p:nvPr/>
        </p:nvPicPr>
        <p:blipFill>
          <a:blip cstate="email"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2810" y="4039067"/>
            <a:ext cx="81235" cy="3178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C307D1D-4F52-4724-BF1B-4344FC8050C7}"/>
              </a:ext>
            </a:extLst>
          </p:cNvPr>
          <p:cNvSpPr/>
          <p:nvPr/>
        </p:nvSpPr>
        <p:spPr>
          <a:xfrm>
            <a:off x="1460571" y="4046046"/>
            <a:ext cx="276658" cy="337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6BCF3709-DC04-475F-816F-82C4386C22DD}"/>
              </a:ext>
            </a:extLst>
          </p:cNvPr>
          <p:cNvSpPr/>
          <p:nvPr/>
        </p:nvSpPr>
        <p:spPr>
          <a:xfrm>
            <a:off x="7912530" y="2649572"/>
            <a:ext cx="1145735" cy="953136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900"/>
              <a:t>Counter attacking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7599C552-0ADD-4D9B-9FA0-601AC0F5D249}"/>
              </a:ext>
            </a:extLst>
          </p:cNvPr>
          <p:cNvSpPr/>
          <p:nvPr/>
        </p:nvSpPr>
        <p:spPr>
          <a:xfrm>
            <a:off x="7839787" y="1562535"/>
            <a:ext cx="1181899" cy="10205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sp>
        <p:nvSpPr>
          <p:cNvPr id="120" name="Hexagon 119">
            <a:extLst>
              <a:ext uri="{FF2B5EF4-FFF2-40B4-BE49-F238E27FC236}">
                <a16:creationId xmlns:a16="http://schemas.microsoft.com/office/drawing/2014/main" id="{3803CCE1-3169-4438-B90C-5D11C013FFB6}"/>
              </a:ext>
            </a:extLst>
          </p:cNvPr>
          <p:cNvSpPr/>
          <p:nvPr/>
        </p:nvSpPr>
        <p:spPr>
          <a:xfrm>
            <a:off x="7923559" y="3948382"/>
            <a:ext cx="1134705" cy="856534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900"/>
              <a:t>Retaining and building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03872EC-7B2D-4FC7-867C-BF4109D4B9AC}"/>
              </a:ext>
            </a:extLst>
          </p:cNvPr>
          <p:cNvSpPr/>
          <p:nvPr/>
        </p:nvSpPr>
        <p:spPr>
          <a:xfrm>
            <a:off x="7912530" y="3835821"/>
            <a:ext cx="1181899" cy="10205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pic>
        <p:nvPicPr>
          <p:cNvPr descr="See the source image" id="122" name="Picture 2">
            <a:extLst>
              <a:ext uri="{FF2B5EF4-FFF2-40B4-BE49-F238E27FC236}">
                <a16:creationId xmlns:a16="http://schemas.microsoft.com/office/drawing/2014/main" id="{33EFD30E-6FA6-421D-AF28-BE975098330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218" y="4428475"/>
            <a:ext cx="386058" cy="4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See the source image" id="123" name="Picture 2">
            <a:extLst>
              <a:ext uri="{FF2B5EF4-FFF2-40B4-BE49-F238E27FC236}">
                <a16:creationId xmlns:a16="http://schemas.microsoft.com/office/drawing/2014/main" id="{B007A196-7752-4550-894B-31300E182D9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0669" y="4185237"/>
            <a:ext cx="386058" cy="4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See the source image" id="124" name="Picture 2">
            <a:extLst>
              <a:ext uri="{FF2B5EF4-FFF2-40B4-BE49-F238E27FC236}">
                <a16:creationId xmlns:a16="http://schemas.microsoft.com/office/drawing/2014/main" id="{FF77B372-FA5C-4EF7-9708-264AF453341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859" y="1425982"/>
            <a:ext cx="386058" cy="4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D7B60D03-AFD7-4336-BE46-E31C2CC873AF}"/>
              </a:ext>
            </a:extLst>
          </p:cNvPr>
          <p:cNvSpPr txBox="1"/>
          <p:nvPr/>
        </p:nvSpPr>
        <p:spPr>
          <a:xfrm>
            <a:off x="1971628" y="1393666"/>
            <a:ext cx="1153404" cy="2616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dirty="0" lang="en-GB" sz="1100"/>
              <a:t>Picture 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FA8F13-30C9-4508-8B87-64573EEE41DE}"/>
              </a:ext>
            </a:extLst>
          </p:cNvPr>
          <p:cNvSpPr txBox="1"/>
          <p:nvPr/>
        </p:nvSpPr>
        <p:spPr>
          <a:xfrm>
            <a:off x="2611970" y="4310662"/>
            <a:ext cx="1153404" cy="2616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dirty="0" lang="en-GB" sz="1100"/>
              <a:t>Picture 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EC3AFD4-2AC4-4123-80F1-553B68CAA8F5}"/>
              </a:ext>
            </a:extLst>
          </p:cNvPr>
          <p:cNvSpPr txBox="1"/>
          <p:nvPr/>
        </p:nvSpPr>
        <p:spPr>
          <a:xfrm>
            <a:off x="1097265" y="4543306"/>
            <a:ext cx="1153404" cy="2616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dirty="0" lang="en-GB" sz="1100"/>
              <a:t>Picture 1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6A1950C-1D6D-4FEA-B5F4-6CC9159F88A2}"/>
              </a:ext>
            </a:extLst>
          </p:cNvPr>
          <p:cNvCxnSpPr>
            <a:cxnSpLocks/>
          </p:cNvCxnSpPr>
          <p:nvPr/>
        </p:nvCxnSpPr>
        <p:spPr>
          <a:xfrm flipH="1" flipV="1">
            <a:off x="2100588" y="4281028"/>
            <a:ext cx="246398" cy="90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25D0134-62BA-4DB2-B94E-C9B3B68F23A4}"/>
              </a:ext>
            </a:extLst>
          </p:cNvPr>
          <p:cNvCxnSpPr>
            <a:cxnSpLocks/>
          </p:cNvCxnSpPr>
          <p:nvPr/>
        </p:nvCxnSpPr>
        <p:spPr>
          <a:xfrm flipV="1">
            <a:off x="1099270" y="4310663"/>
            <a:ext cx="363618" cy="248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E6240D8-7887-4E05-9DEF-D6BE57C13F43}"/>
              </a:ext>
            </a:extLst>
          </p:cNvPr>
          <p:cNvCxnSpPr>
            <a:cxnSpLocks/>
          </p:cNvCxnSpPr>
          <p:nvPr/>
        </p:nvCxnSpPr>
        <p:spPr>
          <a:xfrm flipH="1">
            <a:off x="1651094" y="1793882"/>
            <a:ext cx="106090" cy="213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Hexagon 63">
            <a:extLst>
              <a:ext uri="{FF2B5EF4-FFF2-40B4-BE49-F238E27FC236}">
                <a16:creationId xmlns:a16="http://schemas.microsoft.com/office/drawing/2014/main" id="{9B944538-9EC5-4C02-9E13-CECB4F3E56AB}"/>
              </a:ext>
            </a:extLst>
          </p:cNvPr>
          <p:cNvSpPr/>
          <p:nvPr/>
        </p:nvSpPr>
        <p:spPr>
          <a:xfrm>
            <a:off x="7844124" y="1585268"/>
            <a:ext cx="1173227" cy="953136"/>
          </a:xfrm>
          <a:prstGeom prst="hexagon">
            <a:avLst/>
          </a:prstGeom>
          <a:solidFill>
            <a:srgbClr val="041834"/>
          </a:solidFill>
          <a:ln cmpd="sng"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900"/>
              <a:t>Progressing and penetrating</a:t>
            </a:r>
          </a:p>
        </p:txBody>
      </p:sp>
    </p:spTree>
    <p:extLst>
      <p:ext uri="{BB962C8B-B14F-4D97-AF65-F5344CB8AC3E}">
        <p14:creationId xmlns:p14="http://schemas.microsoft.com/office/powerpoint/2010/main" val="260489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als.png"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2" y="2480655"/>
            <a:ext cx="194982" cy="779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684" y="1661879"/>
            <a:ext cx="3779369" cy="244288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8" idx="3"/>
          </p:cNvCxnSpPr>
          <p:nvPr/>
        </p:nvCxnSpPr>
        <p:spPr>
          <a:xfrm>
            <a:off x="3042628" y="1486738"/>
            <a:ext cx="1574425" cy="126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8" idx="1"/>
          </p:cNvCxnSpPr>
          <p:nvPr/>
        </p:nvCxnSpPr>
        <p:spPr>
          <a:xfrm flipH="1">
            <a:off x="837684" y="1486738"/>
            <a:ext cx="1661121" cy="126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98805" y="1394405"/>
            <a:ext cx="543823" cy="18466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z="6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50 yards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229440" y="2776044"/>
            <a:ext cx="543823" cy="18466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z="6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57 yards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08840" y="3106479"/>
            <a:ext cx="0" cy="9982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3"/>
          </p:cNvCxnSpPr>
          <p:nvPr/>
        </p:nvCxnSpPr>
        <p:spPr>
          <a:xfrm flipV="1">
            <a:off x="501351" y="1654408"/>
            <a:ext cx="7489" cy="9420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12432" y="149007"/>
            <a:ext cx="5032420" cy="52322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Coach a team to improve their ability to attack from a throw in inside the final third.</a:t>
            </a:r>
          </a:p>
        </p:txBody>
      </p:sp>
      <p:grpSp>
        <p:nvGrpSpPr>
          <p:cNvPr id="66" name="Group 65"/>
          <p:cNvGrpSpPr/>
          <p:nvPr/>
        </p:nvGrpSpPr>
        <p:grpSpPr>
          <a:xfrm rot="16200000">
            <a:off x="904541" y="2790803"/>
            <a:ext cx="201711" cy="201711"/>
            <a:chOff x="5685113" y="1964763"/>
            <a:chExt cx="201711" cy="201711"/>
          </a:xfrm>
        </p:grpSpPr>
        <p:sp>
          <p:nvSpPr>
            <p:cNvPr id="67" name="Oval 66"/>
            <p:cNvSpPr/>
            <p:nvPr/>
          </p:nvSpPr>
          <p:spPr>
            <a:xfrm>
              <a:off x="5685113" y="1964763"/>
              <a:ext cx="201711" cy="201711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352" y="2030378"/>
              <a:ext cx="135078" cy="67540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1565102" y="2891658"/>
            <a:ext cx="201711" cy="201711"/>
            <a:chOff x="1096618" y="4145055"/>
            <a:chExt cx="201711" cy="201711"/>
          </a:xfrm>
          <a:solidFill>
            <a:srgbClr val="92D050"/>
          </a:solidFill>
        </p:grpSpPr>
        <p:sp>
          <p:nvSpPr>
            <p:cNvPr id="80" name="Oval 79"/>
            <p:cNvSpPr/>
            <p:nvPr/>
          </p:nvSpPr>
          <p:spPr>
            <a:xfrm>
              <a:off x="1096618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633" y="4204689"/>
              <a:ext cx="52257" cy="78386"/>
            </a:xfrm>
            <a:prstGeom prst="rect">
              <a:avLst/>
            </a:prstGeom>
            <a:grpFill/>
          </p:spPr>
        </p:pic>
      </p:grpSp>
      <p:grpSp>
        <p:nvGrpSpPr>
          <p:cNvPr id="85" name="Group 84"/>
          <p:cNvGrpSpPr/>
          <p:nvPr/>
        </p:nvGrpSpPr>
        <p:grpSpPr>
          <a:xfrm>
            <a:off x="2462476" y="2675296"/>
            <a:ext cx="201711" cy="201711"/>
            <a:chOff x="1604314" y="4145055"/>
            <a:chExt cx="201711" cy="201711"/>
          </a:xfrm>
          <a:solidFill>
            <a:srgbClr val="92D050"/>
          </a:solidFill>
        </p:grpSpPr>
        <p:sp>
          <p:nvSpPr>
            <p:cNvPr id="86" name="Oval 85"/>
            <p:cNvSpPr/>
            <p:nvPr/>
          </p:nvSpPr>
          <p:spPr>
            <a:xfrm>
              <a:off x="1604314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555" y="4207965"/>
              <a:ext cx="50645" cy="75968"/>
            </a:xfrm>
            <a:prstGeom prst="rect">
              <a:avLst/>
            </a:prstGeom>
            <a:grpFill/>
          </p:spPr>
        </p:pic>
      </p:grpSp>
      <p:grpSp>
        <p:nvGrpSpPr>
          <p:cNvPr id="82" name="Group 81"/>
          <p:cNvGrpSpPr/>
          <p:nvPr/>
        </p:nvGrpSpPr>
        <p:grpSpPr>
          <a:xfrm>
            <a:off x="2133896" y="3407574"/>
            <a:ext cx="201711" cy="201711"/>
            <a:chOff x="1350466" y="4145055"/>
            <a:chExt cx="201711" cy="201711"/>
          </a:xfrm>
          <a:solidFill>
            <a:srgbClr val="92D050"/>
          </a:solidFill>
        </p:grpSpPr>
        <p:sp>
          <p:nvSpPr>
            <p:cNvPr id="83" name="Oval 82"/>
            <p:cNvSpPr/>
            <p:nvPr/>
          </p:nvSpPr>
          <p:spPr>
            <a:xfrm>
              <a:off x="1350466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5555" y="4203868"/>
              <a:ext cx="52805" cy="79207"/>
            </a:xfrm>
            <a:prstGeom prst="rect">
              <a:avLst/>
            </a:prstGeom>
            <a:grpFill/>
          </p:spPr>
        </p:pic>
      </p:grpSp>
      <p:grpSp>
        <p:nvGrpSpPr>
          <p:cNvPr id="115" name="Group 114"/>
          <p:cNvGrpSpPr/>
          <p:nvPr/>
        </p:nvGrpSpPr>
        <p:grpSpPr>
          <a:xfrm>
            <a:off x="2722390" y="2640423"/>
            <a:ext cx="201711" cy="201711"/>
            <a:chOff x="3866306" y="845347"/>
            <a:chExt cx="201711" cy="201711"/>
          </a:xfrm>
        </p:grpSpPr>
        <p:sp>
          <p:nvSpPr>
            <p:cNvPr id="116" name="Oval 115"/>
            <p:cNvSpPr/>
            <p:nvPr/>
          </p:nvSpPr>
          <p:spPr>
            <a:xfrm>
              <a:off x="3866306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5578" y="906186"/>
              <a:ext cx="50645" cy="75968"/>
            </a:xfrm>
            <a:prstGeom prst="rect">
              <a:avLst/>
            </a:prstGeom>
          </p:spPr>
        </p:pic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434C5B7-CF7B-4EAC-818B-0DA1EEA0C2D9}"/>
              </a:ext>
            </a:extLst>
          </p:cNvPr>
          <p:cNvSpPr txBox="1"/>
          <p:nvPr/>
        </p:nvSpPr>
        <p:spPr>
          <a:xfrm>
            <a:off x="5198804" y="1191186"/>
            <a:ext cx="2807191" cy="1215717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z="1000" u="sng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Management</a:t>
            </a:r>
            <a:endParaRPr b="1" dirty="0" lang="en-US" sz="1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dirty="0" lang="en-US" sz="1050">
                <a:cs typeface="Arial"/>
              </a:rPr>
              <a:t>Directional practice against the interference of the other team</a:t>
            </a:r>
          </a:p>
          <a:p>
            <a:r>
              <a:rPr dirty="0" lang="en-US" sz="1050">
                <a:cs typeface="Arial"/>
              </a:rPr>
              <a:t>Progression:</a:t>
            </a:r>
          </a:p>
          <a:p>
            <a:r>
              <a:rPr dirty="0" lang="en-US" sz="1050">
                <a:cs typeface="Arial"/>
              </a:rPr>
              <a:t>Free flowing game, add time limit if needed.</a:t>
            </a:r>
          </a:p>
          <a:p>
            <a:r>
              <a:rPr dirty="0" lang="en-US" sz="1050">
                <a:cs typeface="Arial"/>
              </a:rPr>
              <a:t>Players utilize normal throw-ins, no corners, restarts from throw-ins</a:t>
            </a:r>
            <a:r>
              <a:rPr b="1" dirty="0" lang="en-US"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4AA2C-EE2E-46A5-9F1D-C37EE3D5D2E4}"/>
              </a:ext>
            </a:extLst>
          </p:cNvPr>
          <p:cNvSpPr txBox="1"/>
          <p:nvPr/>
        </p:nvSpPr>
        <p:spPr>
          <a:xfrm>
            <a:off x="5184820" y="85200"/>
            <a:ext cx="4131259" cy="1215717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err="1" lang="en-US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Organisation</a:t>
            </a:r>
            <a:endParaRPr b="1" dirty="0" lang="en-US" sz="1000" u="sng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altLang="en-GB" dirty="0" lang="en-GB" sz="1050"/>
              <a:t>6 v 6 </a:t>
            </a:r>
          </a:p>
          <a:p>
            <a:r>
              <a:rPr altLang="en-GB" dirty="0" lang="en-GB" sz="1050"/>
              <a:t>4 – 2  v GK – 4 - 1</a:t>
            </a:r>
          </a:p>
          <a:p>
            <a:r>
              <a:rPr altLang="en-GB" dirty="0" lang="en-GB" sz="1050"/>
              <a:t>57 yds x  50 yds area</a:t>
            </a:r>
          </a:p>
          <a:p>
            <a:r>
              <a:rPr altLang="en-GB" dirty="0" lang="en-GB" sz="1050"/>
              <a:t>3 goals, 2 (7v7) defending team to attack one full size for attacking team.</a:t>
            </a:r>
          </a:p>
          <a:p>
            <a:r>
              <a:rPr altLang="en-GB" dirty="0" lang="en-GB" sz="1050"/>
              <a:t>Balls side off pitch at re-start throw-ins</a:t>
            </a:r>
          </a:p>
          <a:p>
            <a:r>
              <a:rPr altLang="en-GB" dirty="0" lang="en-GB" sz="1050"/>
              <a:t>Offsides to be played</a:t>
            </a:r>
          </a:p>
        </p:txBody>
      </p:sp>
      <p:pic>
        <p:nvPicPr>
          <p:cNvPr descr="BALL.png" id="141" name="Picture 140">
            <a:extLst>
              <a:ext uri="{FF2B5EF4-FFF2-40B4-BE49-F238E27FC236}">
                <a16:creationId xmlns:a16="http://schemas.microsoft.com/office/drawing/2014/main" id="{1FDFE929-84D7-4404-94B2-D15D9159C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14" y="4601466"/>
            <a:ext cx="108786" cy="108786"/>
          </a:xfrm>
          <a:prstGeom prst="rect">
            <a:avLst/>
          </a:prstGeom>
        </p:spPr>
      </p:pic>
      <p:pic>
        <p:nvPicPr>
          <p:cNvPr descr="BALL.png" id="142" name="Picture 141">
            <a:extLst>
              <a:ext uri="{FF2B5EF4-FFF2-40B4-BE49-F238E27FC236}">
                <a16:creationId xmlns:a16="http://schemas.microsoft.com/office/drawing/2014/main" id="{408D002D-7761-4E43-B5EC-3B97853BD9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72" y="4761906"/>
            <a:ext cx="108786" cy="108786"/>
          </a:xfrm>
          <a:prstGeom prst="rect">
            <a:avLst/>
          </a:prstGeom>
        </p:spPr>
      </p:pic>
      <p:pic>
        <p:nvPicPr>
          <p:cNvPr descr="BALL.png" id="145" name="Picture 144">
            <a:extLst>
              <a:ext uri="{FF2B5EF4-FFF2-40B4-BE49-F238E27FC236}">
                <a16:creationId xmlns:a16="http://schemas.microsoft.com/office/drawing/2014/main" id="{1EFBC241-B839-4818-8FCF-A835787B5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4" y="4736012"/>
            <a:ext cx="108786" cy="108786"/>
          </a:xfrm>
          <a:prstGeom prst="rect">
            <a:avLst/>
          </a:prstGeom>
        </p:spPr>
      </p:pic>
      <p:pic>
        <p:nvPicPr>
          <p:cNvPr descr="BALL.png" id="148" name="Picture 147">
            <a:extLst>
              <a:ext uri="{FF2B5EF4-FFF2-40B4-BE49-F238E27FC236}">
                <a16:creationId xmlns:a16="http://schemas.microsoft.com/office/drawing/2014/main" id="{EA26A31E-5130-4BD4-9777-D028CE8E2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52" y="4150073"/>
            <a:ext cx="108786" cy="108786"/>
          </a:xfrm>
          <a:prstGeom prst="rect">
            <a:avLst/>
          </a:prstGeom>
        </p:spPr>
      </p:pic>
      <p:pic>
        <p:nvPicPr>
          <p:cNvPr descr="BALL.png" id="150" name="Picture 149">
            <a:extLst>
              <a:ext uri="{FF2B5EF4-FFF2-40B4-BE49-F238E27FC236}">
                <a16:creationId xmlns:a16="http://schemas.microsoft.com/office/drawing/2014/main" id="{3222B1C1-07C6-4D05-8440-EF9AE7565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32" y="4622133"/>
            <a:ext cx="108786" cy="10878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657976-109B-4BA3-BFF2-6ED036626691}"/>
              </a:ext>
            </a:extLst>
          </p:cNvPr>
          <p:cNvCxnSpPr>
            <a:cxnSpLocks/>
          </p:cNvCxnSpPr>
          <p:nvPr/>
        </p:nvCxnSpPr>
        <p:spPr>
          <a:xfrm flipH="1">
            <a:off x="1381760" y="1957546"/>
            <a:ext cx="749219" cy="494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E90FF4-02DA-4E99-8D06-D9235056E441}"/>
              </a:ext>
            </a:extLst>
          </p:cNvPr>
          <p:cNvCxnSpPr>
            <a:cxnSpLocks/>
          </p:cNvCxnSpPr>
          <p:nvPr/>
        </p:nvCxnSpPr>
        <p:spPr>
          <a:xfrm flipH="1" flipV="1">
            <a:off x="1590121" y="3889261"/>
            <a:ext cx="215387" cy="2203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22E0ED-465E-4317-B92C-38903EE63713}"/>
              </a:ext>
            </a:extLst>
          </p:cNvPr>
          <p:cNvCxnSpPr>
            <a:cxnSpLocks/>
          </p:cNvCxnSpPr>
          <p:nvPr/>
        </p:nvCxnSpPr>
        <p:spPr>
          <a:xfrm flipV="1">
            <a:off x="1992920" y="3872825"/>
            <a:ext cx="99509" cy="27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9DF1B4-19FB-48E2-81E6-60AD4553920D}"/>
              </a:ext>
            </a:extLst>
          </p:cNvPr>
          <p:cNvCxnSpPr>
            <a:cxnSpLocks/>
          </p:cNvCxnSpPr>
          <p:nvPr/>
        </p:nvCxnSpPr>
        <p:spPr>
          <a:xfrm flipH="1">
            <a:off x="1572684" y="3029678"/>
            <a:ext cx="267025" cy="270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E9D786-B9CC-4DAC-9F6B-2EA7CEB47DC8}"/>
              </a:ext>
            </a:extLst>
          </p:cNvPr>
          <p:cNvCxnSpPr>
            <a:cxnSpLocks/>
          </p:cNvCxnSpPr>
          <p:nvPr/>
        </p:nvCxnSpPr>
        <p:spPr>
          <a:xfrm flipH="1" flipV="1">
            <a:off x="1983066" y="3133139"/>
            <a:ext cx="668594" cy="362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83050BF-0822-4BFF-A7B0-270263CA2723}"/>
              </a:ext>
            </a:extLst>
          </p:cNvPr>
          <p:cNvSpPr/>
          <p:nvPr/>
        </p:nvSpPr>
        <p:spPr>
          <a:xfrm>
            <a:off x="5207040" y="2376549"/>
            <a:ext cx="3935974" cy="2939266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r>
              <a:rPr altLang="en-GB" b="1" dirty="0" lang="en-GB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Communication</a:t>
            </a:r>
            <a:r>
              <a:rPr altLang="en-GB" dirty="0" lang="en-GB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</a:p>
          <a:p>
            <a:r>
              <a:rPr altLang="en-GB" dirty="0" lang="en-GB" sz="1000"/>
              <a:t>Provide a walk throughs</a:t>
            </a:r>
          </a:p>
          <a:p>
            <a:r>
              <a:rPr altLang="en-GB" dirty="0" lang="en-GB" sz="1000"/>
              <a:t>Use Guided discovery to support the players</a:t>
            </a:r>
          </a:p>
          <a:p>
            <a:r>
              <a:rPr altLang="en-GB" dirty="0" lang="en-GB" sz="1000"/>
              <a:t>Pose questions during tactical discussion</a:t>
            </a:r>
          </a:p>
          <a:p>
            <a:r>
              <a:rPr altLang="en-GB" dirty="0" lang="en-GB" sz="1000"/>
              <a:t>Use of show and tell examples (Provide alternatives </a:t>
            </a:r>
            <a:r>
              <a:rPr altLang="en-GB" dirty="0" err="1" lang="en-GB" sz="1000"/>
              <a:t>ie</a:t>
            </a:r>
            <a:r>
              <a:rPr altLang="en-GB" dirty="0" lang="en-GB" sz="1000"/>
              <a:t> ‘Best Option)</a:t>
            </a:r>
          </a:p>
          <a:p>
            <a:endParaRPr altLang="en-GB" dirty="0" lang="en-GB" sz="500"/>
          </a:p>
          <a:p>
            <a:r>
              <a:rPr altLang="en-GB" b="1" dirty="0" lang="en-GB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Observations (How and what to look for)</a:t>
            </a:r>
          </a:p>
          <a:p>
            <a:r>
              <a:rPr altLang="en-GB" dirty="0" lang="en-GB" sz="1000"/>
              <a:t>Initially observe behind the #        Then behind the #6.#8</a:t>
            </a:r>
          </a:p>
          <a:p>
            <a:r>
              <a:rPr altLang="en-GB" dirty="0" lang="en-GB" sz="1000"/>
              <a:t>Look for movement and how individuals apply technical / tactical outcomes and then observe collective returns</a:t>
            </a:r>
          </a:p>
          <a:p>
            <a:r>
              <a:rPr altLang="en-GB" dirty="0" lang="en-GB" sz="1000"/>
              <a:t>Key factors:</a:t>
            </a:r>
          </a:p>
          <a:p>
            <a:r>
              <a:rPr dirty="0" lang="en-US" sz="1000">
                <a:cs typeface="Arial"/>
              </a:rPr>
              <a:t>- </a:t>
            </a:r>
            <a:r>
              <a:rPr dirty="0" lang="en-US" sz="1000">
                <a:cs typeface="Calibri"/>
              </a:rPr>
              <a:t>(Reaction) movement in possession</a:t>
            </a:r>
            <a:endParaRPr dirty="0" lang="en-US" sz="1000">
              <a:cs typeface="Arial"/>
            </a:endParaRPr>
          </a:p>
          <a:p>
            <a:r>
              <a:rPr dirty="0" lang="en-US" sz="1000">
                <a:cs typeface="Arial"/>
              </a:rPr>
              <a:t>Individually: retaining and building play, creating space.</a:t>
            </a:r>
          </a:p>
          <a:p>
            <a:r>
              <a:rPr dirty="0" lang="en-US" sz="1000">
                <a:cs typeface="Arial"/>
              </a:rPr>
              <a:t>Starting shape as a team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Arial"/>
              </a:rPr>
              <a:t>Creativity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Calibri"/>
              </a:rPr>
              <a:t>Support – angle, distance, speed of movement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Calibri"/>
              </a:rPr>
              <a:t>Create space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Calibri"/>
              </a:rPr>
              <a:t>Penetration</a:t>
            </a:r>
          </a:p>
          <a:p>
            <a:pPr indent="-171450" marL="171450">
              <a:buFontTx/>
              <a:buChar char="-"/>
            </a:pPr>
            <a:endParaRPr dirty="0" lang="en-US" sz="1000">
              <a:cs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F615B7E-33BE-4813-8FFD-3B71EFB378E7}"/>
              </a:ext>
            </a:extLst>
          </p:cNvPr>
          <p:cNvGrpSpPr/>
          <p:nvPr/>
        </p:nvGrpSpPr>
        <p:grpSpPr>
          <a:xfrm>
            <a:off x="1421495" y="3667752"/>
            <a:ext cx="201711" cy="201711"/>
            <a:chOff x="4859054" y="845347"/>
            <a:chExt cx="201711" cy="201711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24B0AA2-6CAF-4518-8C31-8B3ECB34BADD}"/>
                </a:ext>
              </a:extLst>
            </p:cNvPr>
            <p:cNvSpPr/>
            <p:nvPr/>
          </p:nvSpPr>
          <p:spPr>
            <a:xfrm>
              <a:off x="4859054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8E0ABD8-052C-4C14-8A2B-72F128A26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2800" y="910115"/>
              <a:ext cx="84133" cy="75720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1ECCC5-B003-4C8B-A52B-D45F7B912EDC}"/>
              </a:ext>
            </a:extLst>
          </p:cNvPr>
          <p:cNvGrpSpPr/>
          <p:nvPr/>
        </p:nvGrpSpPr>
        <p:grpSpPr>
          <a:xfrm>
            <a:off x="2622541" y="3507208"/>
            <a:ext cx="201711" cy="201711"/>
            <a:chOff x="4362680" y="845347"/>
            <a:chExt cx="201711" cy="201711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3DFCE76-1FE0-4B23-B6D7-D4A2B0CA22C8}"/>
                </a:ext>
              </a:extLst>
            </p:cNvPr>
            <p:cNvSpPr/>
            <p:nvPr/>
          </p:nvSpPr>
          <p:spPr>
            <a:xfrm>
              <a:off x="4362680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5438B70-9D87-4D1A-BCA8-3576EACB6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45497" y="906018"/>
              <a:ext cx="53435" cy="80153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37E95B8-183D-4B0C-8155-D5A59BB1111E}"/>
              </a:ext>
            </a:extLst>
          </p:cNvPr>
          <p:cNvGrpSpPr/>
          <p:nvPr/>
        </p:nvGrpSpPr>
        <p:grpSpPr>
          <a:xfrm>
            <a:off x="1157284" y="3573229"/>
            <a:ext cx="201711" cy="201711"/>
            <a:chOff x="588922" y="4145055"/>
            <a:chExt cx="201711" cy="201711"/>
          </a:xfrm>
          <a:solidFill>
            <a:srgbClr val="92D050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61C8437-F46A-4059-BCF9-22FB219E48A8}"/>
                </a:ext>
              </a:extLst>
            </p:cNvPr>
            <p:cNvSpPr/>
            <p:nvPr/>
          </p:nvSpPr>
          <p:spPr>
            <a:xfrm>
              <a:off x="588922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44E1B82-8484-4046-BCEB-A2343642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1203" y="4199467"/>
              <a:ext cx="55739" cy="83608"/>
            </a:xfrm>
            <a:prstGeom prst="rect">
              <a:avLst/>
            </a:prstGeom>
            <a:grpFill/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D11929-EE8F-447F-8174-A77E8DB9F4FB}"/>
              </a:ext>
            </a:extLst>
          </p:cNvPr>
          <p:cNvGrpSpPr/>
          <p:nvPr/>
        </p:nvGrpSpPr>
        <p:grpSpPr>
          <a:xfrm>
            <a:off x="1936939" y="2125753"/>
            <a:ext cx="201711" cy="201711"/>
            <a:chOff x="842770" y="4145055"/>
            <a:chExt cx="201711" cy="201711"/>
          </a:xfrm>
          <a:solidFill>
            <a:srgbClr val="92D050"/>
          </a:solidFill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F6C7E09-C9A9-4FBE-B6D0-EEBF9C81A6DE}"/>
                </a:ext>
              </a:extLst>
            </p:cNvPr>
            <p:cNvSpPr/>
            <p:nvPr/>
          </p:nvSpPr>
          <p:spPr>
            <a:xfrm>
              <a:off x="842770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D13FC3C-20D7-4492-BA30-65C4F678B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4380" y="4203868"/>
              <a:ext cx="52805" cy="79207"/>
            </a:xfrm>
            <a:prstGeom prst="rect">
              <a:avLst/>
            </a:prstGeom>
            <a:grpFill/>
          </p:spPr>
        </p:pic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721C85C-4495-4831-89F4-C430B46E6D99}"/>
              </a:ext>
            </a:extLst>
          </p:cNvPr>
          <p:cNvCxnSpPr>
            <a:cxnSpLocks/>
          </p:cNvCxnSpPr>
          <p:nvPr/>
        </p:nvCxnSpPr>
        <p:spPr>
          <a:xfrm flipH="1" flipV="1">
            <a:off x="1472732" y="2807117"/>
            <a:ext cx="362988" cy="45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82987C7-01DD-44B2-85F7-0EBBB62827FA}"/>
              </a:ext>
            </a:extLst>
          </p:cNvPr>
          <p:cNvSpPr txBox="1"/>
          <p:nvPr/>
        </p:nvSpPr>
        <p:spPr>
          <a:xfrm>
            <a:off x="1720037" y="3670213"/>
            <a:ext cx="1669546" cy="2616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b="1" dirty="0" lang="en-GB" sz="1100"/>
              <a:t>3 v 2 initially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95EEFC9-8A67-4DF9-B32B-B09383D860AD}"/>
              </a:ext>
            </a:extLst>
          </p:cNvPr>
          <p:cNvGrpSpPr/>
          <p:nvPr/>
        </p:nvGrpSpPr>
        <p:grpSpPr>
          <a:xfrm>
            <a:off x="1914330" y="4220794"/>
            <a:ext cx="201711" cy="201711"/>
            <a:chOff x="3121745" y="845347"/>
            <a:chExt cx="201711" cy="20171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F8E48FB-4137-46D0-A129-D483A42CAACB}"/>
                </a:ext>
              </a:extLst>
            </p:cNvPr>
            <p:cNvSpPr/>
            <p:nvPr/>
          </p:nvSpPr>
          <p:spPr>
            <a:xfrm>
              <a:off x="31217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6EB05A5-9C8B-4432-A97A-1B097491F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00335" y="906322"/>
              <a:ext cx="52805" cy="79207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6872CC4-D841-4DE4-BBCE-2F175A1603D8}"/>
              </a:ext>
            </a:extLst>
          </p:cNvPr>
          <p:cNvGrpSpPr/>
          <p:nvPr/>
        </p:nvGrpSpPr>
        <p:grpSpPr>
          <a:xfrm>
            <a:off x="6833614" y="3406353"/>
            <a:ext cx="201711" cy="201711"/>
            <a:chOff x="3121745" y="845347"/>
            <a:chExt cx="201711" cy="20171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B0CCDC-ABDC-4DAD-BBEE-90E76D64B990}"/>
                </a:ext>
              </a:extLst>
            </p:cNvPr>
            <p:cNvSpPr/>
            <p:nvPr/>
          </p:nvSpPr>
          <p:spPr>
            <a:xfrm>
              <a:off x="31217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2646DC8-587C-4129-AB58-A66F556DE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00335" y="906322"/>
              <a:ext cx="52805" cy="79207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6FFA706-2059-4602-915D-D0D2616A8EB6}"/>
              </a:ext>
            </a:extLst>
          </p:cNvPr>
          <p:cNvGrpSpPr/>
          <p:nvPr/>
        </p:nvGrpSpPr>
        <p:grpSpPr>
          <a:xfrm>
            <a:off x="1825729" y="2816367"/>
            <a:ext cx="201711" cy="201711"/>
            <a:chOff x="4610867" y="845347"/>
            <a:chExt cx="201711" cy="201711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A0BC181-6EB1-48B1-BAF9-F2AE8B9A9CE6}"/>
                </a:ext>
              </a:extLst>
            </p:cNvPr>
            <p:cNvSpPr/>
            <p:nvPr/>
          </p:nvSpPr>
          <p:spPr>
            <a:xfrm>
              <a:off x="4610867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5EC03A1-1AB3-4AC5-8234-18CB2593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91953" y="902910"/>
              <a:ext cx="52257" cy="78386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ABB1E4F-845F-4155-AC3D-396B5C37CED7}"/>
              </a:ext>
            </a:extLst>
          </p:cNvPr>
          <p:cNvGrpSpPr/>
          <p:nvPr/>
        </p:nvGrpSpPr>
        <p:grpSpPr>
          <a:xfrm>
            <a:off x="2152634" y="1896741"/>
            <a:ext cx="201711" cy="201711"/>
            <a:chOff x="5107245" y="845347"/>
            <a:chExt cx="201711" cy="201711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2965FEE-4E79-4491-BD17-BCACD7C69A1F}"/>
                </a:ext>
              </a:extLst>
            </p:cNvPr>
            <p:cNvSpPr/>
            <p:nvPr/>
          </p:nvSpPr>
          <p:spPr>
            <a:xfrm>
              <a:off x="51072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4EF74083-FA31-47BA-BD3A-42313F8BA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72711" y="906018"/>
              <a:ext cx="71439" cy="80369"/>
            </a:xfrm>
            <a:prstGeom prst="rect">
              <a:avLst/>
            </a:prstGeom>
          </p:spPr>
        </p:pic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98D1CFA-7193-45B0-8242-110F4B27CD3A}"/>
              </a:ext>
            </a:extLst>
          </p:cNvPr>
          <p:cNvCxnSpPr>
            <a:cxnSpLocks/>
          </p:cNvCxnSpPr>
          <p:nvPr/>
        </p:nvCxnSpPr>
        <p:spPr>
          <a:xfrm>
            <a:off x="1663386" y="3847589"/>
            <a:ext cx="351799" cy="5969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9CDB21B2-3B8A-482F-944C-0F8A6C9D380A}"/>
              </a:ext>
            </a:extLst>
          </p:cNvPr>
          <p:cNvSpPr/>
          <p:nvPr/>
        </p:nvSpPr>
        <p:spPr>
          <a:xfrm rot="3382264">
            <a:off x="1178847" y="2808059"/>
            <a:ext cx="1460451" cy="2071912"/>
          </a:xfrm>
          <a:prstGeom prst="ellipse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E58E8A6-1548-4B5D-BBA0-2417E337FD6B}"/>
              </a:ext>
            </a:extLst>
          </p:cNvPr>
          <p:cNvCxnSpPr>
            <a:cxnSpLocks/>
          </p:cNvCxnSpPr>
          <p:nvPr/>
        </p:nvCxnSpPr>
        <p:spPr>
          <a:xfrm flipH="1" flipV="1">
            <a:off x="2289539" y="2577339"/>
            <a:ext cx="362988" cy="45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9385F56-0BC6-4722-AE20-0CAAFF8326CE}"/>
              </a:ext>
            </a:extLst>
          </p:cNvPr>
          <p:cNvCxnSpPr>
            <a:cxnSpLocks/>
          </p:cNvCxnSpPr>
          <p:nvPr/>
        </p:nvCxnSpPr>
        <p:spPr>
          <a:xfrm flipH="1">
            <a:off x="2569848" y="2898857"/>
            <a:ext cx="176331" cy="314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descr="See the source image" id="2050" name="Picture 2">
            <a:extLst>
              <a:ext uri="{FF2B5EF4-FFF2-40B4-BE49-F238E27FC236}">
                <a16:creationId xmlns:a16="http://schemas.microsoft.com/office/drawing/2014/main" id="{481A6E0B-954A-41FD-97B2-10FEFE7BCF1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8013" y="4060581"/>
            <a:ext cx="386058" cy="4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goals.png" id="139" name="Picture 138">
            <a:extLst>
              <a:ext uri="{FF2B5EF4-FFF2-40B4-BE49-F238E27FC236}">
                <a16:creationId xmlns:a16="http://schemas.microsoft.com/office/drawing/2014/main" id="{656D83B6-369E-49D0-A57F-822039EB3975}"/>
              </a:ext>
            </a:extLst>
          </p:cNvPr>
          <p:cNvPicPr>
            <a:picLocks noChangeAspect="1"/>
          </p:cNvPicPr>
          <p:nvPr/>
        </p:nvPicPr>
        <p:blipFill>
          <a:blip cstate="email"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07845" y="4122327"/>
            <a:ext cx="81235" cy="317848"/>
          </a:xfrm>
          <a:prstGeom prst="rect">
            <a:avLst/>
          </a:prstGeom>
        </p:spPr>
      </p:pic>
      <p:pic>
        <p:nvPicPr>
          <p:cNvPr descr="goals.png" id="155" name="Picture 154">
            <a:extLst>
              <a:ext uri="{FF2B5EF4-FFF2-40B4-BE49-F238E27FC236}">
                <a16:creationId xmlns:a16="http://schemas.microsoft.com/office/drawing/2014/main" id="{2F546F94-8A2D-471C-B7CB-3BF307B15C93}"/>
              </a:ext>
            </a:extLst>
          </p:cNvPr>
          <p:cNvPicPr>
            <a:picLocks noChangeAspect="1"/>
          </p:cNvPicPr>
          <p:nvPr/>
        </p:nvPicPr>
        <p:blipFill>
          <a:blip cstate="email"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63845" y="4124500"/>
            <a:ext cx="81235" cy="317848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5D84AA82-4911-4D18-8FFD-F2939A7511A2}"/>
              </a:ext>
            </a:extLst>
          </p:cNvPr>
          <p:cNvSpPr txBox="1"/>
          <p:nvPr/>
        </p:nvSpPr>
        <p:spPr>
          <a:xfrm>
            <a:off x="3048206" y="4222981"/>
            <a:ext cx="1153404" cy="2616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dirty="0" lang="en-GB" sz="1100"/>
              <a:t>Picture 2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5D70089-EAEF-4F8F-B737-9133171FA92E}"/>
              </a:ext>
            </a:extLst>
          </p:cNvPr>
          <p:cNvCxnSpPr>
            <a:cxnSpLocks/>
          </p:cNvCxnSpPr>
          <p:nvPr/>
        </p:nvCxnSpPr>
        <p:spPr>
          <a:xfrm flipV="1">
            <a:off x="837684" y="3356706"/>
            <a:ext cx="3790200" cy="868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FDBC55A3-8E38-4EDE-94D4-41736EE130AF}"/>
              </a:ext>
            </a:extLst>
          </p:cNvPr>
          <p:cNvSpPr/>
          <p:nvPr/>
        </p:nvSpPr>
        <p:spPr>
          <a:xfrm rot="6119840">
            <a:off x="1319979" y="1362996"/>
            <a:ext cx="1669704" cy="2119692"/>
          </a:xfrm>
          <a:prstGeom prst="ellipse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EC1A066-B675-4A79-B2EB-018E646E06CA}"/>
              </a:ext>
            </a:extLst>
          </p:cNvPr>
          <p:cNvSpPr txBox="1"/>
          <p:nvPr/>
        </p:nvSpPr>
        <p:spPr>
          <a:xfrm>
            <a:off x="3285701" y="1918389"/>
            <a:ext cx="1153404" cy="2616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dirty="0" lang="en-GB" sz="1100"/>
              <a:t>Picture 3</a:t>
            </a:r>
          </a:p>
        </p:txBody>
      </p:sp>
      <p:pic>
        <p:nvPicPr>
          <p:cNvPr descr="See the source image" id="89" name="Picture 2">
            <a:extLst>
              <a:ext uri="{FF2B5EF4-FFF2-40B4-BE49-F238E27FC236}">
                <a16:creationId xmlns:a16="http://schemas.microsoft.com/office/drawing/2014/main" id="{AFD3EC52-E528-47D6-BAC3-58C206FA671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9007" y="1722281"/>
            <a:ext cx="386058" cy="4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7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als.png"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2" y="2480655"/>
            <a:ext cx="194982" cy="779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684" y="1661879"/>
            <a:ext cx="3779369" cy="244288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8" idx="3"/>
          </p:cNvCxnSpPr>
          <p:nvPr/>
        </p:nvCxnSpPr>
        <p:spPr>
          <a:xfrm>
            <a:off x="3042628" y="1486738"/>
            <a:ext cx="1574425" cy="126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8" idx="1"/>
          </p:cNvCxnSpPr>
          <p:nvPr/>
        </p:nvCxnSpPr>
        <p:spPr>
          <a:xfrm flipH="1">
            <a:off x="837684" y="1486738"/>
            <a:ext cx="1661121" cy="126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98805" y="1394405"/>
            <a:ext cx="543823" cy="18466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z="6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50 yards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229440" y="2776044"/>
            <a:ext cx="543823" cy="184666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dirty="0" lang="en-US" sz="6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57 yards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08840" y="3106479"/>
            <a:ext cx="0" cy="9982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3"/>
          </p:cNvCxnSpPr>
          <p:nvPr/>
        </p:nvCxnSpPr>
        <p:spPr>
          <a:xfrm flipV="1">
            <a:off x="501351" y="1654408"/>
            <a:ext cx="7489" cy="9420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12432" y="149007"/>
            <a:ext cx="5032420" cy="738664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Topic: </a:t>
            </a:r>
          </a:p>
          <a:p>
            <a:pPr algn="ctr"/>
            <a:r>
              <a:rPr b="1" dirty="0" lang="en-US"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Coach a team to improve their ability to defend when outnumbered (Practice)</a:t>
            </a:r>
          </a:p>
        </p:txBody>
      </p:sp>
      <p:grpSp>
        <p:nvGrpSpPr>
          <p:cNvPr id="66" name="Group 65"/>
          <p:cNvGrpSpPr/>
          <p:nvPr/>
        </p:nvGrpSpPr>
        <p:grpSpPr>
          <a:xfrm rot="16200000">
            <a:off x="904541" y="2790803"/>
            <a:ext cx="201711" cy="201711"/>
            <a:chOff x="5685113" y="1964763"/>
            <a:chExt cx="201711" cy="201711"/>
          </a:xfrm>
        </p:grpSpPr>
        <p:sp>
          <p:nvSpPr>
            <p:cNvPr id="67" name="Oval 66"/>
            <p:cNvSpPr/>
            <p:nvPr/>
          </p:nvSpPr>
          <p:spPr>
            <a:xfrm>
              <a:off x="5685113" y="1964763"/>
              <a:ext cx="201711" cy="201711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352" y="2030378"/>
              <a:ext cx="135078" cy="67540"/>
            </a:xfrm>
            <a:prstGeom prst="rect">
              <a:avLst/>
            </a:prstGeom>
          </p:spPr>
        </p:pic>
      </p:grpSp>
      <p:pic>
        <p:nvPicPr>
          <p:cNvPr descr="BALL.png"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50" y="4697173"/>
            <a:ext cx="108786" cy="108786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1773301" y="2719774"/>
            <a:ext cx="201711" cy="201711"/>
            <a:chOff x="1096618" y="4145055"/>
            <a:chExt cx="201711" cy="201711"/>
          </a:xfrm>
          <a:solidFill>
            <a:srgbClr val="92D050"/>
          </a:solidFill>
        </p:grpSpPr>
        <p:sp>
          <p:nvSpPr>
            <p:cNvPr id="80" name="Oval 79"/>
            <p:cNvSpPr/>
            <p:nvPr/>
          </p:nvSpPr>
          <p:spPr>
            <a:xfrm>
              <a:off x="1096618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7633" y="4204689"/>
              <a:ext cx="52257" cy="78386"/>
            </a:xfrm>
            <a:prstGeom prst="rect">
              <a:avLst/>
            </a:prstGeom>
            <a:grpFill/>
          </p:spPr>
        </p:pic>
      </p:grpSp>
      <p:grpSp>
        <p:nvGrpSpPr>
          <p:cNvPr id="85" name="Group 84"/>
          <p:cNvGrpSpPr/>
          <p:nvPr/>
        </p:nvGrpSpPr>
        <p:grpSpPr>
          <a:xfrm>
            <a:off x="2711464" y="2753464"/>
            <a:ext cx="201711" cy="201711"/>
            <a:chOff x="1604314" y="4145055"/>
            <a:chExt cx="201711" cy="201711"/>
          </a:xfrm>
          <a:solidFill>
            <a:srgbClr val="92D050"/>
          </a:solidFill>
        </p:grpSpPr>
        <p:sp>
          <p:nvSpPr>
            <p:cNvPr id="86" name="Oval 85"/>
            <p:cNvSpPr/>
            <p:nvPr/>
          </p:nvSpPr>
          <p:spPr>
            <a:xfrm>
              <a:off x="1604314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6555" y="4207965"/>
              <a:ext cx="50645" cy="75968"/>
            </a:xfrm>
            <a:prstGeom prst="rect">
              <a:avLst/>
            </a:prstGeom>
            <a:grpFill/>
          </p:spPr>
        </p:pic>
      </p:grpSp>
      <p:grpSp>
        <p:nvGrpSpPr>
          <p:cNvPr id="82" name="Group 81"/>
          <p:cNvGrpSpPr/>
          <p:nvPr/>
        </p:nvGrpSpPr>
        <p:grpSpPr>
          <a:xfrm>
            <a:off x="2292201" y="3345049"/>
            <a:ext cx="201711" cy="201711"/>
            <a:chOff x="1350466" y="4145055"/>
            <a:chExt cx="201711" cy="201711"/>
          </a:xfrm>
          <a:solidFill>
            <a:srgbClr val="92D050"/>
          </a:solidFill>
        </p:grpSpPr>
        <p:sp>
          <p:nvSpPr>
            <p:cNvPr id="83" name="Oval 82"/>
            <p:cNvSpPr/>
            <p:nvPr/>
          </p:nvSpPr>
          <p:spPr>
            <a:xfrm>
              <a:off x="1350466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5555" y="4203868"/>
              <a:ext cx="52805" cy="79207"/>
            </a:xfrm>
            <a:prstGeom prst="rect">
              <a:avLst/>
            </a:prstGeom>
            <a:grpFill/>
          </p:spPr>
        </p:pic>
      </p:grpSp>
      <p:grpSp>
        <p:nvGrpSpPr>
          <p:cNvPr id="115" name="Group 114"/>
          <p:cNvGrpSpPr/>
          <p:nvPr/>
        </p:nvGrpSpPr>
        <p:grpSpPr>
          <a:xfrm>
            <a:off x="6773641" y="3244194"/>
            <a:ext cx="201711" cy="201711"/>
            <a:chOff x="3866306" y="845347"/>
            <a:chExt cx="201711" cy="201711"/>
          </a:xfrm>
        </p:grpSpPr>
        <p:sp>
          <p:nvSpPr>
            <p:cNvPr id="116" name="Oval 115"/>
            <p:cNvSpPr/>
            <p:nvPr/>
          </p:nvSpPr>
          <p:spPr>
            <a:xfrm>
              <a:off x="3866306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5578" y="906186"/>
              <a:ext cx="50645" cy="75968"/>
            </a:xfrm>
            <a:prstGeom prst="rect">
              <a:avLst/>
            </a:prstGeom>
          </p:spPr>
        </p:pic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434C5B7-CF7B-4EAC-818B-0DA1EEA0C2D9}"/>
              </a:ext>
            </a:extLst>
          </p:cNvPr>
          <p:cNvSpPr txBox="1"/>
          <p:nvPr/>
        </p:nvSpPr>
        <p:spPr>
          <a:xfrm>
            <a:off x="5198804" y="1102563"/>
            <a:ext cx="2807191" cy="1323439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z="1000" u="sng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Management</a:t>
            </a:r>
          </a:p>
          <a:p>
            <a:r>
              <a:rPr dirty="0" lang="en-US" sz="1000">
                <a:cs typeface="Arial"/>
              </a:rPr>
              <a:t>Directional practice against the interference of the other team</a:t>
            </a:r>
          </a:p>
          <a:p>
            <a:r>
              <a:rPr dirty="0" lang="en-US" sz="1000">
                <a:cs typeface="Arial"/>
              </a:rPr>
              <a:t>Progression:</a:t>
            </a:r>
          </a:p>
          <a:p>
            <a:r>
              <a:rPr dirty="0" lang="en-US" sz="1000">
                <a:cs typeface="Arial"/>
              </a:rPr>
              <a:t>Free flowing game, add time limit if needed.</a:t>
            </a:r>
          </a:p>
          <a:p>
            <a:r>
              <a:rPr dirty="0" lang="en-US" sz="1000">
                <a:cs typeface="Arial"/>
              </a:rPr>
              <a:t>Players utilize normal throw-ins, no corners, restarts from throw-ins</a:t>
            </a:r>
            <a:r>
              <a:rPr b="1" dirty="0" lang="en-US" sz="1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</a:t>
            </a:r>
          </a:p>
          <a:p>
            <a:endParaRPr b="1" dirty="0" lang="en-US" sz="1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4AA2C-EE2E-46A5-9F1D-C37EE3D5D2E4}"/>
              </a:ext>
            </a:extLst>
          </p:cNvPr>
          <p:cNvSpPr txBox="1"/>
          <p:nvPr/>
        </p:nvSpPr>
        <p:spPr>
          <a:xfrm>
            <a:off x="5184820" y="0"/>
            <a:ext cx="3972562" cy="1323439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b="1" dirty="0" err="1" lang="en-US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Organisation</a:t>
            </a:r>
            <a:endParaRPr b="1" dirty="0" lang="en-US" sz="1000" u="sng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altLang="en-GB" dirty="0" lang="en-GB" sz="1000"/>
              <a:t>6 v 6 </a:t>
            </a:r>
          </a:p>
          <a:p>
            <a:r>
              <a:rPr altLang="en-GB" dirty="0" lang="en-GB" sz="1000"/>
              <a:t>4 – 2  v GK – 4 - 1</a:t>
            </a:r>
          </a:p>
          <a:p>
            <a:r>
              <a:rPr altLang="en-GB" dirty="0" lang="en-GB" sz="1000"/>
              <a:t>57 yds x  50 yds area</a:t>
            </a:r>
          </a:p>
          <a:p>
            <a:r>
              <a:rPr altLang="en-GB" dirty="0" lang="en-GB" sz="1000"/>
              <a:t>3 goals, 2 (7v7) defending team to attack one full size for attacking team.</a:t>
            </a:r>
          </a:p>
          <a:p>
            <a:r>
              <a:rPr altLang="en-GB" dirty="0" lang="en-GB" sz="1000"/>
              <a:t>Balls side off pitch at re-start throw-ins</a:t>
            </a:r>
          </a:p>
          <a:p>
            <a:r>
              <a:rPr altLang="en-GB" dirty="0" lang="en-GB" sz="1000"/>
              <a:t>Offsides to be played</a:t>
            </a:r>
          </a:p>
          <a:p>
            <a:endParaRPr b="1" dirty="0" lang="en-US" sz="1000" u="sng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descr="BALL.png" id="141" name="Picture 140">
            <a:extLst>
              <a:ext uri="{FF2B5EF4-FFF2-40B4-BE49-F238E27FC236}">
                <a16:creationId xmlns:a16="http://schemas.microsoft.com/office/drawing/2014/main" id="{1FDFE929-84D7-4404-94B2-D15D9159C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7" y="4738483"/>
            <a:ext cx="108786" cy="108786"/>
          </a:xfrm>
          <a:prstGeom prst="rect">
            <a:avLst/>
          </a:prstGeom>
        </p:spPr>
      </p:pic>
      <p:pic>
        <p:nvPicPr>
          <p:cNvPr descr="BALL.png" id="142" name="Picture 141">
            <a:extLst>
              <a:ext uri="{FF2B5EF4-FFF2-40B4-BE49-F238E27FC236}">
                <a16:creationId xmlns:a16="http://schemas.microsoft.com/office/drawing/2014/main" id="{408D002D-7761-4E43-B5EC-3B97853BD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28" y="4805959"/>
            <a:ext cx="108786" cy="108786"/>
          </a:xfrm>
          <a:prstGeom prst="rect">
            <a:avLst/>
          </a:prstGeom>
        </p:spPr>
      </p:pic>
      <p:pic>
        <p:nvPicPr>
          <p:cNvPr descr="BALL.png" id="143" name="Picture 142">
            <a:extLst>
              <a:ext uri="{FF2B5EF4-FFF2-40B4-BE49-F238E27FC236}">
                <a16:creationId xmlns:a16="http://schemas.microsoft.com/office/drawing/2014/main" id="{21117684-38E8-4903-B6AE-41DED98F2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49" y="4142612"/>
            <a:ext cx="108786" cy="108786"/>
          </a:xfrm>
          <a:prstGeom prst="rect">
            <a:avLst/>
          </a:prstGeom>
        </p:spPr>
      </p:pic>
      <p:pic>
        <p:nvPicPr>
          <p:cNvPr descr="BALL.png" id="144" name="Picture 143">
            <a:extLst>
              <a:ext uri="{FF2B5EF4-FFF2-40B4-BE49-F238E27FC236}">
                <a16:creationId xmlns:a16="http://schemas.microsoft.com/office/drawing/2014/main" id="{FFACD3FE-0CE9-4BE3-95C6-462A92AB3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85" y="4627807"/>
            <a:ext cx="108786" cy="108786"/>
          </a:xfrm>
          <a:prstGeom prst="rect">
            <a:avLst/>
          </a:prstGeom>
        </p:spPr>
      </p:pic>
      <p:pic>
        <p:nvPicPr>
          <p:cNvPr descr="BALL.png" id="145" name="Picture 144">
            <a:extLst>
              <a:ext uri="{FF2B5EF4-FFF2-40B4-BE49-F238E27FC236}">
                <a16:creationId xmlns:a16="http://schemas.microsoft.com/office/drawing/2014/main" id="{1EFBC241-B839-4818-8FCF-A835787B5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52" y="4834758"/>
            <a:ext cx="108786" cy="108786"/>
          </a:xfrm>
          <a:prstGeom prst="rect">
            <a:avLst/>
          </a:prstGeom>
        </p:spPr>
      </p:pic>
      <p:pic>
        <p:nvPicPr>
          <p:cNvPr descr="BALL.png" id="146" name="Picture 145">
            <a:extLst>
              <a:ext uri="{FF2B5EF4-FFF2-40B4-BE49-F238E27FC236}">
                <a16:creationId xmlns:a16="http://schemas.microsoft.com/office/drawing/2014/main" id="{5544FCA9-BD55-44D7-9ED8-63DC7A5FD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57" y="4838700"/>
            <a:ext cx="108786" cy="108786"/>
          </a:xfrm>
          <a:prstGeom prst="rect">
            <a:avLst/>
          </a:prstGeom>
        </p:spPr>
      </p:pic>
      <p:pic>
        <p:nvPicPr>
          <p:cNvPr descr="BALL.png" id="147" name="Picture 146">
            <a:extLst>
              <a:ext uri="{FF2B5EF4-FFF2-40B4-BE49-F238E27FC236}">
                <a16:creationId xmlns:a16="http://schemas.microsoft.com/office/drawing/2014/main" id="{C682A9C1-6C20-452F-9A03-6F06FF4A8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63" y="4834758"/>
            <a:ext cx="108786" cy="108786"/>
          </a:xfrm>
          <a:prstGeom prst="rect">
            <a:avLst/>
          </a:prstGeom>
        </p:spPr>
      </p:pic>
      <p:pic>
        <p:nvPicPr>
          <p:cNvPr descr="BALL.png" id="148" name="Picture 147">
            <a:extLst>
              <a:ext uri="{FF2B5EF4-FFF2-40B4-BE49-F238E27FC236}">
                <a16:creationId xmlns:a16="http://schemas.microsoft.com/office/drawing/2014/main" id="{EA26A31E-5130-4BD4-9777-D028CE8E2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14" y="4660609"/>
            <a:ext cx="108786" cy="108786"/>
          </a:xfrm>
          <a:prstGeom prst="rect">
            <a:avLst/>
          </a:prstGeom>
        </p:spPr>
      </p:pic>
      <p:pic>
        <p:nvPicPr>
          <p:cNvPr descr="BALL.png" id="149" name="Picture 148">
            <a:extLst>
              <a:ext uri="{FF2B5EF4-FFF2-40B4-BE49-F238E27FC236}">
                <a16:creationId xmlns:a16="http://schemas.microsoft.com/office/drawing/2014/main" id="{ED69FB2D-555A-4B1C-959F-F614A79EA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19" y="4851415"/>
            <a:ext cx="108786" cy="108786"/>
          </a:xfrm>
          <a:prstGeom prst="rect">
            <a:avLst/>
          </a:prstGeom>
        </p:spPr>
      </p:pic>
      <p:pic>
        <p:nvPicPr>
          <p:cNvPr descr="BALL.png" id="150" name="Picture 149">
            <a:extLst>
              <a:ext uri="{FF2B5EF4-FFF2-40B4-BE49-F238E27FC236}">
                <a16:creationId xmlns:a16="http://schemas.microsoft.com/office/drawing/2014/main" id="{3222B1C1-07C6-4D05-8440-EF9AE7565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4" y="4732469"/>
            <a:ext cx="108786" cy="108786"/>
          </a:xfrm>
          <a:prstGeom prst="rect">
            <a:avLst/>
          </a:prstGeom>
        </p:spPr>
      </p:pic>
      <p:pic>
        <p:nvPicPr>
          <p:cNvPr descr="BALL.png" id="151" name="Picture 150">
            <a:extLst>
              <a:ext uri="{FF2B5EF4-FFF2-40B4-BE49-F238E27FC236}">
                <a16:creationId xmlns:a16="http://schemas.microsoft.com/office/drawing/2014/main" id="{AE8D703C-2393-4AA2-A912-C6653F9E5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7" y="4592145"/>
            <a:ext cx="108786" cy="108786"/>
          </a:xfrm>
          <a:prstGeom prst="rect">
            <a:avLst/>
          </a:prstGeom>
        </p:spPr>
      </p:pic>
      <p:pic>
        <p:nvPicPr>
          <p:cNvPr descr="BALL.png" id="152" name="Picture 151">
            <a:extLst>
              <a:ext uri="{FF2B5EF4-FFF2-40B4-BE49-F238E27FC236}">
                <a16:creationId xmlns:a16="http://schemas.microsoft.com/office/drawing/2014/main" id="{40F4B3DC-562F-4059-9B18-90D3423E5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62" y="4853437"/>
            <a:ext cx="108786" cy="108786"/>
          </a:xfrm>
          <a:prstGeom prst="rect">
            <a:avLst/>
          </a:prstGeom>
        </p:spPr>
      </p:pic>
      <p:pic>
        <p:nvPicPr>
          <p:cNvPr descr="BALL.png" id="153" name="Picture 152">
            <a:extLst>
              <a:ext uri="{FF2B5EF4-FFF2-40B4-BE49-F238E27FC236}">
                <a16:creationId xmlns:a16="http://schemas.microsoft.com/office/drawing/2014/main" id="{A77AA29A-FD51-4A67-8A31-37668B23C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18" y="4696739"/>
            <a:ext cx="108786" cy="108786"/>
          </a:xfrm>
          <a:prstGeom prst="rect">
            <a:avLst/>
          </a:prstGeom>
        </p:spPr>
      </p:pic>
      <p:pic>
        <p:nvPicPr>
          <p:cNvPr descr="BALL.png" id="154" name="Picture 153">
            <a:extLst>
              <a:ext uri="{FF2B5EF4-FFF2-40B4-BE49-F238E27FC236}">
                <a16:creationId xmlns:a16="http://schemas.microsoft.com/office/drawing/2014/main" id="{68CC880E-944F-429B-8E31-705275DD2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65" y="4740378"/>
            <a:ext cx="108786" cy="10878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E90FF4-02DA-4E99-8D06-D9235056E441}"/>
              </a:ext>
            </a:extLst>
          </p:cNvPr>
          <p:cNvCxnSpPr>
            <a:cxnSpLocks/>
          </p:cNvCxnSpPr>
          <p:nvPr/>
        </p:nvCxnSpPr>
        <p:spPr>
          <a:xfrm>
            <a:off x="1699847" y="3785194"/>
            <a:ext cx="172690" cy="37713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0C3B44-A79C-4FE3-B1D9-AF1600E68153}"/>
              </a:ext>
            </a:extLst>
          </p:cNvPr>
          <p:cNvCxnSpPr>
            <a:cxnSpLocks/>
          </p:cNvCxnSpPr>
          <p:nvPr/>
        </p:nvCxnSpPr>
        <p:spPr>
          <a:xfrm flipH="1" flipV="1">
            <a:off x="1602266" y="3189006"/>
            <a:ext cx="357254" cy="95464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22E0ED-465E-4317-B92C-38903EE63713}"/>
              </a:ext>
            </a:extLst>
          </p:cNvPr>
          <p:cNvCxnSpPr>
            <a:cxnSpLocks/>
          </p:cNvCxnSpPr>
          <p:nvPr/>
        </p:nvCxnSpPr>
        <p:spPr>
          <a:xfrm flipH="1">
            <a:off x="1519236" y="2985141"/>
            <a:ext cx="587040" cy="11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83050BF-0822-4BFF-A7B0-270263CA2723}"/>
              </a:ext>
            </a:extLst>
          </p:cNvPr>
          <p:cNvSpPr/>
          <p:nvPr/>
        </p:nvSpPr>
        <p:spPr>
          <a:xfrm>
            <a:off x="5184820" y="2201521"/>
            <a:ext cx="3935974" cy="2939266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r>
              <a:rPr altLang="en-GB" b="1" dirty="0" lang="en-GB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Communication</a:t>
            </a:r>
            <a:r>
              <a:rPr altLang="en-GB" dirty="0" lang="en-GB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</a:p>
          <a:p>
            <a:r>
              <a:rPr altLang="en-GB" dirty="0" lang="en-GB" sz="1000"/>
              <a:t>Provide a walk throughs</a:t>
            </a:r>
          </a:p>
          <a:p>
            <a:r>
              <a:rPr altLang="en-GB" dirty="0" lang="en-GB" sz="1000"/>
              <a:t>Use Guided discovery to support the players</a:t>
            </a:r>
          </a:p>
          <a:p>
            <a:r>
              <a:rPr altLang="en-GB" dirty="0" lang="en-GB" sz="1000"/>
              <a:t>Pose questions during tactical discussion</a:t>
            </a:r>
          </a:p>
          <a:p>
            <a:r>
              <a:rPr altLang="en-GB" dirty="0" lang="en-GB" sz="1000"/>
              <a:t>Use of show and tell examples (Provide alternatives </a:t>
            </a:r>
            <a:r>
              <a:rPr altLang="en-GB" dirty="0" err="1" lang="en-GB" sz="1000"/>
              <a:t>ie</a:t>
            </a:r>
            <a:r>
              <a:rPr altLang="en-GB" dirty="0" lang="en-GB" sz="1000"/>
              <a:t> ‘Best Option)</a:t>
            </a:r>
          </a:p>
          <a:p>
            <a:endParaRPr altLang="en-GB" dirty="0" lang="en-GB" sz="500"/>
          </a:p>
          <a:p>
            <a:r>
              <a:rPr altLang="en-GB" b="1" dirty="0" lang="en-GB" sz="1000" u="sng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Observations (How and what to look for)</a:t>
            </a:r>
          </a:p>
          <a:p>
            <a:r>
              <a:rPr altLang="en-GB" dirty="0" lang="en-GB" sz="1000"/>
              <a:t>Initially observe behind the #        #          Then behind the #9,#11</a:t>
            </a:r>
          </a:p>
          <a:p>
            <a:r>
              <a:rPr altLang="en-GB" dirty="0" lang="en-GB" sz="1000"/>
              <a:t>Look for movement and how individuals apply technical / tactical outcomes and then observe collective returns</a:t>
            </a:r>
          </a:p>
          <a:p>
            <a:r>
              <a:rPr altLang="en-GB" dirty="0" lang="en-GB" sz="1000"/>
              <a:t>Key factors:</a:t>
            </a:r>
          </a:p>
          <a:p>
            <a:r>
              <a:rPr dirty="0" lang="en-US" sz="1000">
                <a:cs typeface="Arial"/>
              </a:rPr>
              <a:t>- </a:t>
            </a:r>
            <a:r>
              <a:rPr dirty="0" lang="en-US" sz="1000">
                <a:cs typeface="Calibri"/>
              </a:rPr>
              <a:t>(Reaction) movement in possession</a:t>
            </a:r>
            <a:endParaRPr dirty="0" lang="en-US" sz="1000">
              <a:cs typeface="Arial"/>
            </a:endParaRPr>
          </a:p>
          <a:p>
            <a:r>
              <a:rPr dirty="0" lang="en-US" sz="1000">
                <a:cs typeface="Arial"/>
              </a:rPr>
              <a:t>Individually: retaining and building play, creating space.</a:t>
            </a:r>
          </a:p>
          <a:p>
            <a:r>
              <a:rPr dirty="0" lang="en-US" sz="1000">
                <a:cs typeface="Arial"/>
              </a:rPr>
              <a:t>Starting shape as a team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Arial"/>
              </a:rPr>
              <a:t>Creativity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Calibri"/>
              </a:rPr>
              <a:t>Support – angle, distance, speed of movement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Calibri"/>
              </a:rPr>
              <a:t>Create space</a:t>
            </a:r>
          </a:p>
          <a:p>
            <a:pPr indent="-171450" marL="171450">
              <a:buFontTx/>
              <a:buChar char="-"/>
            </a:pPr>
            <a:r>
              <a:rPr dirty="0" lang="en-US" sz="1000">
                <a:cs typeface="Calibri"/>
              </a:rPr>
              <a:t>Penetration</a:t>
            </a:r>
          </a:p>
          <a:p>
            <a:endParaRPr dirty="0" lang="en-US" sz="1000">
              <a:cs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F615B7E-33BE-4813-8FFD-3B71EFB378E7}"/>
              </a:ext>
            </a:extLst>
          </p:cNvPr>
          <p:cNvGrpSpPr/>
          <p:nvPr/>
        </p:nvGrpSpPr>
        <p:grpSpPr>
          <a:xfrm>
            <a:off x="1432201" y="3544397"/>
            <a:ext cx="201711" cy="201711"/>
            <a:chOff x="4859054" y="845347"/>
            <a:chExt cx="201711" cy="201711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24B0AA2-6CAF-4518-8C31-8B3ECB34BADD}"/>
                </a:ext>
              </a:extLst>
            </p:cNvPr>
            <p:cNvSpPr/>
            <p:nvPr/>
          </p:nvSpPr>
          <p:spPr>
            <a:xfrm>
              <a:off x="4859054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8E0ABD8-052C-4C14-8A2B-72F128A26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2800" y="910115"/>
              <a:ext cx="84133" cy="75720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1ECCC5-B003-4C8B-A52B-D45F7B912EDC}"/>
              </a:ext>
            </a:extLst>
          </p:cNvPr>
          <p:cNvGrpSpPr/>
          <p:nvPr/>
        </p:nvGrpSpPr>
        <p:grpSpPr>
          <a:xfrm>
            <a:off x="2859968" y="3543148"/>
            <a:ext cx="201711" cy="201711"/>
            <a:chOff x="4362680" y="845347"/>
            <a:chExt cx="201711" cy="201711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3DFCE76-1FE0-4B23-B6D7-D4A2B0CA22C8}"/>
                </a:ext>
              </a:extLst>
            </p:cNvPr>
            <p:cNvSpPr/>
            <p:nvPr/>
          </p:nvSpPr>
          <p:spPr>
            <a:xfrm>
              <a:off x="4362680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5438B70-9D87-4D1A-BCA8-3576EACB6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45497" y="906018"/>
              <a:ext cx="53435" cy="80153"/>
            </a:xfrm>
            <a:prstGeom prst="rect">
              <a:avLst/>
            </a:prstGeom>
          </p:spPr>
        </p:pic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721C85C-4495-4831-89F4-C430B46E6D99}"/>
              </a:ext>
            </a:extLst>
          </p:cNvPr>
          <p:cNvCxnSpPr>
            <a:cxnSpLocks/>
          </p:cNvCxnSpPr>
          <p:nvPr/>
        </p:nvCxnSpPr>
        <p:spPr>
          <a:xfrm flipH="1">
            <a:off x="1241925" y="1889621"/>
            <a:ext cx="1255655" cy="51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3D8437A-B54A-4763-B5EF-2E7507F6736F}"/>
              </a:ext>
            </a:extLst>
          </p:cNvPr>
          <p:cNvGrpSpPr/>
          <p:nvPr/>
        </p:nvGrpSpPr>
        <p:grpSpPr>
          <a:xfrm>
            <a:off x="7072026" y="3235794"/>
            <a:ext cx="201711" cy="201711"/>
            <a:chOff x="4362680" y="845347"/>
            <a:chExt cx="201711" cy="20171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01CB2E1-D1AD-4140-A5F4-EF1F8B75C680}"/>
                </a:ext>
              </a:extLst>
            </p:cNvPr>
            <p:cNvSpPr/>
            <p:nvPr/>
          </p:nvSpPr>
          <p:spPr>
            <a:xfrm>
              <a:off x="4362680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CB49EF0E-1293-4932-B952-49BA2EEAA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45497" y="906018"/>
              <a:ext cx="53435" cy="80153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475027-EF89-454D-B136-FAC85EBDCFC5}"/>
              </a:ext>
            </a:extLst>
          </p:cNvPr>
          <p:cNvGrpSpPr/>
          <p:nvPr/>
        </p:nvGrpSpPr>
        <p:grpSpPr>
          <a:xfrm>
            <a:off x="2106274" y="2757564"/>
            <a:ext cx="201711" cy="201711"/>
            <a:chOff x="4610867" y="845347"/>
            <a:chExt cx="201711" cy="201711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97F2B05-2A63-4292-985E-CCC3F51125AA}"/>
                </a:ext>
              </a:extLst>
            </p:cNvPr>
            <p:cNvSpPr/>
            <p:nvPr/>
          </p:nvSpPr>
          <p:spPr>
            <a:xfrm>
              <a:off x="4610867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B7894F95-5F1D-4837-8CD7-62C01971C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91953" y="902910"/>
              <a:ext cx="52257" cy="78386"/>
            </a:xfrm>
            <a:prstGeom prst="rect">
              <a:avLst/>
            </a:prstGeom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785A46A-D8AB-43E7-AAA5-7E1C40C6628A}"/>
              </a:ext>
            </a:extLst>
          </p:cNvPr>
          <p:cNvGrpSpPr/>
          <p:nvPr/>
        </p:nvGrpSpPr>
        <p:grpSpPr>
          <a:xfrm>
            <a:off x="2527786" y="1922069"/>
            <a:ext cx="201711" cy="201711"/>
            <a:chOff x="5107245" y="845347"/>
            <a:chExt cx="201711" cy="20171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173A73C-03B2-4EC5-8BF4-06FFEB0FB1A6}"/>
                </a:ext>
              </a:extLst>
            </p:cNvPr>
            <p:cNvSpPr/>
            <p:nvPr/>
          </p:nvSpPr>
          <p:spPr>
            <a:xfrm>
              <a:off x="51072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5C1B5B19-D71A-4287-A2E8-ECC1BCC5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72711" y="906018"/>
              <a:ext cx="71439" cy="80369"/>
            </a:xfrm>
            <a:prstGeom prst="rect">
              <a:avLst/>
            </a:prstGeom>
          </p:spPr>
        </p:pic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DEE94F6-6296-4D71-9758-3EBE03ED623D}"/>
              </a:ext>
            </a:extLst>
          </p:cNvPr>
          <p:cNvCxnSpPr>
            <a:cxnSpLocks/>
          </p:cNvCxnSpPr>
          <p:nvPr/>
        </p:nvCxnSpPr>
        <p:spPr>
          <a:xfrm flipH="1" flipV="1">
            <a:off x="1544519" y="3804915"/>
            <a:ext cx="140127" cy="33769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BA9F9C4-9F4B-458E-AA7B-9ED11B2417EC}"/>
              </a:ext>
            </a:extLst>
          </p:cNvPr>
          <p:cNvGrpSpPr/>
          <p:nvPr/>
        </p:nvGrpSpPr>
        <p:grpSpPr>
          <a:xfrm>
            <a:off x="1846875" y="4197005"/>
            <a:ext cx="201711" cy="201711"/>
            <a:chOff x="3121745" y="845347"/>
            <a:chExt cx="201711" cy="201711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156DB3B-BF40-4B74-A559-89391DC19062}"/>
                </a:ext>
              </a:extLst>
            </p:cNvPr>
            <p:cNvSpPr/>
            <p:nvPr/>
          </p:nvSpPr>
          <p:spPr>
            <a:xfrm>
              <a:off x="3121745" y="845347"/>
              <a:ext cx="201711" cy="201711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83A47996-639E-4B52-A537-4CD569945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00335" y="906322"/>
              <a:ext cx="52805" cy="79207"/>
            </a:xfrm>
            <a:prstGeom prst="rect">
              <a:avLst/>
            </a:prstGeom>
          </p:spPr>
        </p:pic>
      </p:grpSp>
      <p:pic>
        <p:nvPicPr>
          <p:cNvPr descr="goals.png" id="91" name="Picture 90">
            <a:extLst>
              <a:ext uri="{FF2B5EF4-FFF2-40B4-BE49-F238E27FC236}">
                <a16:creationId xmlns:a16="http://schemas.microsoft.com/office/drawing/2014/main" id="{042DA48A-7B7C-454B-9755-1C1C9FE5A27F}"/>
              </a:ext>
            </a:extLst>
          </p:cNvPr>
          <p:cNvPicPr>
            <a:picLocks noChangeAspect="1"/>
          </p:cNvPicPr>
          <p:nvPr/>
        </p:nvPicPr>
        <p:blipFill>
          <a:blip cstate="email"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19696" y="4074811"/>
            <a:ext cx="81235" cy="317848"/>
          </a:xfrm>
          <a:prstGeom prst="rect">
            <a:avLst/>
          </a:prstGeom>
        </p:spPr>
      </p:pic>
      <p:pic>
        <p:nvPicPr>
          <p:cNvPr descr="goals.png" id="92" name="Picture 91">
            <a:extLst>
              <a:ext uri="{FF2B5EF4-FFF2-40B4-BE49-F238E27FC236}">
                <a16:creationId xmlns:a16="http://schemas.microsoft.com/office/drawing/2014/main" id="{443CD684-1024-45A6-B7BA-80A362A45E1B}"/>
              </a:ext>
            </a:extLst>
          </p:cNvPr>
          <p:cNvPicPr>
            <a:picLocks noChangeAspect="1"/>
          </p:cNvPicPr>
          <p:nvPr/>
        </p:nvPicPr>
        <p:blipFill>
          <a:blip cstate="email"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88827" y="4086220"/>
            <a:ext cx="81235" cy="3178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432E54-A00D-493D-9857-DF2DDA3225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2446" y="2495873"/>
            <a:ext cx="201185" cy="201185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B7EE3BF8-1459-4FC6-8691-A26F30F7F550}"/>
              </a:ext>
            </a:extLst>
          </p:cNvPr>
          <p:cNvGrpSpPr/>
          <p:nvPr/>
        </p:nvGrpSpPr>
        <p:grpSpPr>
          <a:xfrm>
            <a:off x="1157284" y="3411362"/>
            <a:ext cx="201711" cy="201711"/>
            <a:chOff x="588922" y="4145055"/>
            <a:chExt cx="201711" cy="201711"/>
          </a:xfrm>
          <a:solidFill>
            <a:srgbClr val="92D050"/>
          </a:solidFill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3941040-C563-4B14-9EEE-8046EC15B5D4}"/>
                </a:ext>
              </a:extLst>
            </p:cNvPr>
            <p:cNvSpPr/>
            <p:nvPr/>
          </p:nvSpPr>
          <p:spPr>
            <a:xfrm>
              <a:off x="588922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666B85C8-67E0-4C18-BE01-97D2E5CBC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1203" y="4199467"/>
              <a:ext cx="55739" cy="83608"/>
            </a:xfrm>
            <a:prstGeom prst="rect">
              <a:avLst/>
            </a:prstGeom>
            <a:grpFill/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31C100-A2B0-4E79-8E84-18E294921D2D}"/>
              </a:ext>
            </a:extLst>
          </p:cNvPr>
          <p:cNvGrpSpPr/>
          <p:nvPr/>
        </p:nvGrpSpPr>
        <p:grpSpPr>
          <a:xfrm>
            <a:off x="1974348" y="2104122"/>
            <a:ext cx="201711" cy="201711"/>
            <a:chOff x="842770" y="4145055"/>
            <a:chExt cx="201711" cy="201711"/>
          </a:xfrm>
          <a:solidFill>
            <a:srgbClr val="92D050"/>
          </a:solidFill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2EE6B2-A00E-4EFD-9D2C-30210BC692BD}"/>
                </a:ext>
              </a:extLst>
            </p:cNvPr>
            <p:cNvSpPr/>
            <p:nvPr/>
          </p:nvSpPr>
          <p:spPr>
            <a:xfrm>
              <a:off x="842770" y="4145055"/>
              <a:ext cx="201711" cy="2017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A9885220-A6DC-4F1D-835C-1DBD2A8D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4380" y="4203868"/>
              <a:ext cx="52805" cy="79207"/>
            </a:xfrm>
            <a:prstGeom prst="rect">
              <a:avLst/>
            </a:prstGeom>
            <a:grpFill/>
          </p:spPr>
        </p:pic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711803C-B7FE-4B51-9DD4-21B04ED45CE9}"/>
              </a:ext>
            </a:extLst>
          </p:cNvPr>
          <p:cNvCxnSpPr>
            <a:cxnSpLocks/>
          </p:cNvCxnSpPr>
          <p:nvPr/>
        </p:nvCxnSpPr>
        <p:spPr>
          <a:xfrm flipV="1">
            <a:off x="3019566" y="2838667"/>
            <a:ext cx="264145" cy="65070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E382C96-C97F-4AE5-A762-4D98FBB06E53}"/>
              </a:ext>
            </a:extLst>
          </p:cNvPr>
          <p:cNvCxnSpPr>
            <a:cxnSpLocks/>
          </p:cNvCxnSpPr>
          <p:nvPr/>
        </p:nvCxnSpPr>
        <p:spPr>
          <a:xfrm flipV="1">
            <a:off x="2088174" y="3811640"/>
            <a:ext cx="682542" cy="38536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B44BBEF-CD99-484A-BD6C-1338B0853704}"/>
              </a:ext>
            </a:extLst>
          </p:cNvPr>
          <p:cNvCxnSpPr>
            <a:cxnSpLocks/>
          </p:cNvCxnSpPr>
          <p:nvPr/>
        </p:nvCxnSpPr>
        <p:spPr>
          <a:xfrm flipH="1" flipV="1">
            <a:off x="2779001" y="2115711"/>
            <a:ext cx="434437" cy="35560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BE9DE7E-363C-4546-98BF-C9CF4515BE48}"/>
              </a:ext>
            </a:extLst>
          </p:cNvPr>
          <p:cNvCxnSpPr>
            <a:cxnSpLocks/>
          </p:cNvCxnSpPr>
          <p:nvPr/>
        </p:nvCxnSpPr>
        <p:spPr>
          <a:xfrm flipH="1">
            <a:off x="1330084" y="2010360"/>
            <a:ext cx="1132978" cy="223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0002308-C0B1-4B64-929A-824E4F01232B}"/>
              </a:ext>
            </a:extLst>
          </p:cNvPr>
          <p:cNvCxnSpPr>
            <a:cxnSpLocks/>
          </p:cNvCxnSpPr>
          <p:nvPr/>
        </p:nvCxnSpPr>
        <p:spPr>
          <a:xfrm>
            <a:off x="1197412" y="2022050"/>
            <a:ext cx="185954" cy="84632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B4F4678-8CB4-47DA-908C-3DB062718EE5}"/>
              </a:ext>
            </a:extLst>
          </p:cNvPr>
          <p:cNvCxnSpPr>
            <a:cxnSpLocks/>
          </p:cNvCxnSpPr>
          <p:nvPr/>
        </p:nvCxnSpPr>
        <p:spPr>
          <a:xfrm flipH="1" flipV="1">
            <a:off x="2304533" y="3154519"/>
            <a:ext cx="670440" cy="435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96A3AAD-A1EA-430B-B750-3006C1938D47}"/>
              </a:ext>
            </a:extLst>
          </p:cNvPr>
          <p:cNvCxnSpPr>
            <a:cxnSpLocks/>
          </p:cNvCxnSpPr>
          <p:nvPr/>
        </p:nvCxnSpPr>
        <p:spPr>
          <a:xfrm flipH="1" flipV="1">
            <a:off x="2376169" y="2502135"/>
            <a:ext cx="778911" cy="64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occer and zone 14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906" y="0"/>
            <a:ext cx="6617205" cy="47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0866" y="1064302"/>
            <a:ext cx="3133600" cy="3605133"/>
          </a:xfrm>
          <a:prstGeom prst="rect">
            <a:avLst/>
          </a:prstGeom>
          <a:noFill/>
          <a:ln cmpd="sng"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2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1469630" y="984635"/>
            <a:ext cx="6204742" cy="897065"/>
          </a:xfrm>
          <a:prstGeom prst="rect">
            <a:avLst/>
          </a:prstGeom>
        </p:spPr>
        <p:txBody>
          <a:bodyPr anchor="t" numCol="1"/>
          <a:lstStyle>
            <a:lvl1pPr algn="l" defTabSz="457200" eaLnBrk="1" fontAlgn="base" hangingPunct="1" indent="-342900" marL="342900" rtl="0"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kern="1200" sz="3200">
                <a:solidFill>
                  <a:schemeClr val="tx1"/>
                </a:solidFill>
                <a:uFillTx/>
                <a:latin typeface="+mn-lt"/>
                <a:ea charset="0" typeface="ＭＳ Ｐゴシック"/>
                <a:cs charset="0" typeface="ＭＳ Ｐゴシック"/>
              </a:defRPr>
            </a:lvl1pPr>
            <a:lvl2pPr algn="l" defTabSz="457200" eaLnBrk="1" fontAlgn="base" hangingPunct="1" indent="-285750" marL="742950" rtl="0"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kern="1200" sz="28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2pPr>
            <a:lvl3pPr algn="l" defTabSz="457200" eaLnBrk="1" fontAlgn="base" hangingPunct="1" indent="-228600" marL="1143000" rtl="0"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 kern="1200" sz="24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3pPr>
            <a:lvl4pPr algn="l" defTabSz="457200" eaLnBrk="1" fontAlgn="base" hangingPunct="1" indent="-228600" marL="1600200" rtl="0">
              <a:spcBef>
                <a:spcPct val="20000"/>
              </a:spcBef>
              <a:spcAft>
                <a:spcPct val="0"/>
              </a:spcAft>
              <a:buFont charset="0" typeface="Arial"/>
              <a:buChar char="–"/>
              <a:defRPr kern="1200" sz="20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4pPr>
            <a:lvl5pPr algn="l" defTabSz="457200" eaLnBrk="1" fontAlgn="base" hangingPunct="1" indent="-228600" marL="2057400" rtl="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kern="1200" sz="2000">
                <a:solidFill>
                  <a:schemeClr val="tx1"/>
                </a:solidFill>
                <a:uFillTx/>
                <a:latin typeface="+mn-lt"/>
                <a:ea charset="0" typeface="ＭＳ Ｐゴシック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endParaRPr altLang="en-GB" b="1" dirty="0" lang="en-GB" sz="3067">
              <a:solidFill>
                <a:srgbClr val="011E41"/>
              </a:solidFill>
              <a:effectLst>
                <a:reflection algn="bl" blurRad="6350" dir="5400000" dist="29997" endA="300" endPos="50000" rotWithShape="0" stA="50000" sy="-100000"/>
              </a:effectLst>
              <a:latin typeface="FS Jack"/>
              <a:ea typeface="ＭＳ Ｐゴシック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 sz="half"/>
          </p:nvPr>
        </p:nvSpPr>
        <p:spPr>
          <a:xfrm>
            <a:off x="554370" y="169508"/>
            <a:ext cx="7866571" cy="1980450"/>
          </a:xfrm>
        </p:spPr>
        <p:txBody>
          <a:bodyPr anchor="t" bIns="43806" lIns="87612" numCol="1" rIns="87612" rtlCol="0" tIns="43806" vert="horz">
            <a:normAutofit/>
          </a:bodyPr>
          <a:lstStyle/>
          <a:p>
            <a:pPr algn="ctr">
              <a:spcAft>
                <a:spcPct val="0"/>
              </a:spcAft>
            </a:pPr>
            <a:r>
              <a:rPr altLang="en-GB" dirty="0" lang="en-GB" sz="3200">
                <a:solidFill>
                  <a:schemeClr val="bg1"/>
                </a:solidFill>
              </a:rPr>
              <a:t>Title:</a:t>
            </a:r>
            <a:r>
              <a:rPr dirty="0" lang="en-US" sz="3200">
                <a:solidFill>
                  <a:schemeClr val="bg1"/>
                </a:solidFill>
              </a:rPr>
              <a:t>Coach a team to improve their ability to attack from a throw in inside the final third.</a:t>
            </a:r>
            <a:endParaRPr altLang="en-GB" dirty="0" lang="en-GB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23059" y="1159733"/>
            <a:ext cx="7592618" cy="3510059"/>
          </a:xfrm>
          <a:prstGeom prst="rect">
            <a:avLst/>
          </a:prstGeom>
          <a:noFill/>
        </p:spPr>
        <p:txBody>
          <a:bodyPr anchor="t" anchorCtr="0" bIns="43813" compatLnSpc="1" forceAA="0" fromWordArt="0" horzOverflow="overflow" lIns="87627" numCol="1" rIns="87627" rot="0" rtlCol="0" spcFirstLastPara="0" tIns="43813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en-US" sz="1725">
                <a:solidFill>
                  <a:schemeClr val="bg1"/>
                </a:solidFill>
              </a:rPr>
              <a:t>Session Information                                                                                     </a:t>
            </a:r>
            <a:endParaRPr dirty="0" lang="en-US" sz="767">
              <a:solidFill>
                <a:schemeClr val="bg1"/>
              </a:solidFill>
              <a:cs typeface="Calibri"/>
            </a:endParaRPr>
          </a:p>
          <a:p>
            <a:r>
              <a:rPr dirty="0" err="1" lang="en-US" sz="1725">
                <a:solidFill>
                  <a:schemeClr val="bg1"/>
                </a:solidFill>
                <a:cs typeface="Calibri"/>
              </a:rPr>
              <a:t>Organisation</a:t>
            </a:r>
            <a:r>
              <a:rPr dirty="0" lang="en-US" sz="1725">
                <a:solidFill>
                  <a:schemeClr val="bg1"/>
                </a:solidFill>
                <a:cs typeface="Calibri"/>
              </a:rPr>
              <a:t> – Conditioned Practice – GK+5v6 (6v6)</a:t>
            </a:r>
          </a:p>
          <a:p>
            <a:endParaRPr dirty="0" lang="en-US" sz="767">
              <a:solidFill>
                <a:schemeClr val="bg1"/>
              </a:solidFill>
              <a:cs typeface="Calibri"/>
            </a:endParaRPr>
          </a:p>
          <a:p>
            <a:r>
              <a:rPr dirty="0" lang="en-US" sz="1725">
                <a:solidFill>
                  <a:schemeClr val="bg1"/>
                </a:solidFill>
                <a:cs typeface="Calibri"/>
              </a:rPr>
              <a:t>Game constraints –Playing in possession from throw in inside final third.– no constraints in possession – off-side applies in attacking final third</a:t>
            </a:r>
          </a:p>
          <a:p>
            <a:r>
              <a:rPr dirty="0" lang="en-US" sz="1725">
                <a:solidFill>
                  <a:schemeClr val="bg1"/>
                </a:solidFill>
                <a:cs typeface="Calibri"/>
              </a:rPr>
              <a:t>Free play – score, win ball back if lose possession.</a:t>
            </a:r>
          </a:p>
          <a:p>
            <a:endParaRPr dirty="0" lang="en-US" sz="767">
              <a:solidFill>
                <a:schemeClr val="bg1"/>
              </a:solidFill>
              <a:cs typeface="Calibri"/>
            </a:endParaRPr>
          </a:p>
          <a:p>
            <a:r>
              <a:rPr dirty="0" lang="en-US" sz="1725">
                <a:solidFill>
                  <a:srgbClr val="FFFF00"/>
                </a:solidFill>
                <a:cs typeface="Calibri"/>
              </a:rPr>
              <a:t>Technical information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Start position(Reaction) winning ball from throw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Throw in– initial reaction – who to throw to, speed of movement, body shape in relation to throw in-team mates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2</a:t>
            </a:r>
            <a:r>
              <a:rPr baseline="30000" dirty="0" lang="en-US" sz="1725">
                <a:solidFill>
                  <a:schemeClr val="bg1"/>
                </a:solidFill>
                <a:cs typeface="Calibri"/>
              </a:rPr>
              <a:t>nd</a:t>
            </a:r>
            <a:r>
              <a:rPr dirty="0" lang="en-US" sz="1725">
                <a:solidFill>
                  <a:schemeClr val="bg1"/>
                </a:solidFill>
                <a:cs typeface="Calibri"/>
              </a:rPr>
              <a:t> picture create 3v2, decision making (take time see, understand, deliver)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3</a:t>
            </a:r>
            <a:r>
              <a:rPr baseline="30000" dirty="0" lang="en-US" sz="1725">
                <a:solidFill>
                  <a:schemeClr val="bg1"/>
                </a:solidFill>
                <a:cs typeface="Calibri"/>
              </a:rPr>
              <a:t>rd</a:t>
            </a:r>
            <a:r>
              <a:rPr dirty="0" lang="en-US" sz="1725">
                <a:solidFill>
                  <a:schemeClr val="bg1"/>
                </a:solidFill>
                <a:cs typeface="Calibri"/>
              </a:rPr>
              <a:t> picture, attack goal and create 1v1 where possible. (quickest way)</a:t>
            </a:r>
          </a:p>
          <a:p>
            <a:pPr indent="-273834" marL="273834">
              <a:buFont typeface="Arial"/>
              <a:buChar char="•"/>
            </a:pPr>
            <a:r>
              <a:rPr dirty="0" lang="en-US" sz="1725">
                <a:solidFill>
                  <a:schemeClr val="bg1"/>
                </a:solidFill>
                <a:cs typeface="Calibri"/>
              </a:rPr>
              <a:t>Body shape and type off pass for surface, situation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SGP</Company>
  <Words>1223</Words>
  <Paragraphs>235</Paragraphs>
  <Slides>12</Slides>
  <Notes>8</Notes>
  <TotalTime>10469</TotalTime>
  <HiddenSlides>0</HiddenSlides>
  <MMClips>0</MMClips>
  <ScaleCrop>false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Calibri</vt:lpstr>
      <vt:lpstr>FS Jack</vt:lpstr>
      <vt:lpstr>FS Jack Light</vt:lpstr>
      <vt:lpstr>FS Jack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lication>Microsoft Office PowerPoint</Application>
  <AppVersion>16.0000</AppVersion>
  <PresentationFormat>On-screen Show (16:9)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2013-10-17T14:33:16Z</dcterms:created>
  <dc:creator>Naomi Carson</dc:creator>
  <cp:lastModifiedBy>Pyott, Jason</cp:lastModifiedBy>
  <dcterms:modified xsi:type="dcterms:W3CDTF">2022-05-18T14:01:09Z</dcterms:modified>
  <cp:revision>219</cp:revision>
  <dc:title>PowerPoint Presentation</dc:title>
</cp:coreProperties>
</file>